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67241" y="3677131"/>
            <a:ext cx="17451070" cy="1854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80F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90899" y="892175"/>
            <a:ext cx="8394065" cy="1511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144741" y="2438201"/>
            <a:ext cx="11055350" cy="49758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8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90598" y="0"/>
              <a:ext cx="10496549" cy="10286999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16000" y="8228323"/>
            <a:ext cx="285686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sz="2800" spc="165" dirty="0">
                <a:solidFill>
                  <a:srgbClr val="FFFFFF"/>
                </a:solidFill>
                <a:latin typeface="Trebuchet MS"/>
                <a:cs typeface="Trebuchet MS"/>
              </a:rPr>
              <a:t>Analsys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7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55" dirty="0">
                <a:solidFill>
                  <a:srgbClr val="FFFFFF"/>
                </a:solidFill>
                <a:latin typeface="Trebuchet MS"/>
                <a:cs typeface="Trebuchet MS"/>
              </a:rPr>
              <a:t>first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240" dirty="0">
                <a:solidFill>
                  <a:srgbClr val="FFFFFF"/>
                </a:solidFill>
                <a:latin typeface="Trebuchet MS"/>
                <a:cs typeface="Trebuchet MS"/>
              </a:rPr>
              <a:t>4 </a:t>
            </a:r>
            <a:r>
              <a:rPr sz="2800" spc="85" dirty="0">
                <a:solidFill>
                  <a:srgbClr val="FFFFFF"/>
                </a:solidFill>
                <a:latin typeface="Trebuchet MS"/>
                <a:cs typeface="Trebuchet MS"/>
              </a:rPr>
              <a:t>monthes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220" dirty="0">
                <a:solidFill>
                  <a:srgbClr val="FFFFFF"/>
                </a:solidFill>
                <a:latin typeface="Trebuchet MS"/>
                <a:cs typeface="Trebuchet MS"/>
              </a:rPr>
              <a:t>2025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2144861"/>
            <a:ext cx="9433560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100" spc="310" dirty="0"/>
              <a:t>Traines</a:t>
            </a:r>
            <a:r>
              <a:rPr sz="10100" spc="-885" dirty="0"/>
              <a:t> </a:t>
            </a:r>
            <a:r>
              <a:rPr sz="10100" spc="445" dirty="0"/>
              <a:t>Anal</a:t>
            </a:r>
            <a:r>
              <a:rPr sz="10100" spc="445" dirty="0">
                <a:solidFill>
                  <a:srgbClr val="31346E"/>
                </a:solidFill>
              </a:rPr>
              <a:t>sys</a:t>
            </a:r>
            <a:endParaRPr sz="10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0899" y="1315237"/>
            <a:ext cx="5567680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6000" spc="170" dirty="0"/>
              <a:t>Data</a:t>
            </a:r>
            <a:r>
              <a:rPr sz="6000" spc="-505" dirty="0"/>
              <a:t> </a:t>
            </a:r>
            <a:r>
              <a:rPr sz="6000" spc="235" dirty="0"/>
              <a:t>Analysis</a:t>
            </a:r>
            <a:r>
              <a:rPr sz="6000" spc="-500" dirty="0"/>
              <a:t> </a:t>
            </a:r>
            <a:r>
              <a:rPr sz="6000" spc="430" dirty="0"/>
              <a:t>&amp; </a:t>
            </a:r>
            <a:r>
              <a:rPr sz="6000" spc="300" dirty="0"/>
              <a:t>Insights </a:t>
            </a:r>
            <a:r>
              <a:rPr sz="6000" spc="235" dirty="0"/>
              <a:t>Dashboards</a:t>
            </a:r>
            <a:endParaRPr sz="6000"/>
          </a:p>
        </p:txBody>
      </p:sp>
      <p:sp>
        <p:nvSpPr>
          <p:cNvPr id="3" name="object 3"/>
          <p:cNvSpPr txBox="1"/>
          <p:nvPr/>
        </p:nvSpPr>
        <p:spPr>
          <a:xfrm>
            <a:off x="10079945" y="1469256"/>
            <a:ext cx="49256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Overview</a:t>
            </a:r>
            <a:r>
              <a:rPr sz="28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135" dirty="0">
                <a:solidFill>
                  <a:srgbClr val="FFFFFF"/>
                </a:solidFill>
                <a:latin typeface="Trebuchet MS"/>
                <a:cs typeface="Trebuchet MS"/>
              </a:rPr>
              <a:t>Analysis</a:t>
            </a:r>
            <a:r>
              <a:rPr sz="28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95" dirty="0">
                <a:solidFill>
                  <a:srgbClr val="FFFFFF"/>
                </a:solidFill>
                <a:latin typeface="Trebuchet MS"/>
                <a:cs typeface="Trebuchet MS"/>
              </a:rPr>
              <a:t>Dashboard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80448" y="1350194"/>
            <a:ext cx="65595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u="heavy" spc="-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01</a:t>
            </a:r>
            <a:endParaRPr sz="40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035731" y="5537796"/>
            <a:ext cx="50571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95" dirty="0">
                <a:solidFill>
                  <a:srgbClr val="FFFFFF"/>
                </a:solidFill>
                <a:latin typeface="Trebuchet MS"/>
                <a:cs typeface="Trebuchet MS"/>
              </a:rPr>
              <a:t>Customer</a:t>
            </a:r>
            <a:r>
              <a:rPr sz="28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60" dirty="0">
                <a:solidFill>
                  <a:srgbClr val="FFFFFF"/>
                </a:solidFill>
                <a:latin typeface="Trebuchet MS"/>
                <a:cs typeface="Trebuchet MS"/>
              </a:rPr>
              <a:t>Behavior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95" dirty="0">
                <a:solidFill>
                  <a:srgbClr val="FFFFFF"/>
                </a:solidFill>
                <a:latin typeface="Trebuchet MS"/>
                <a:cs typeface="Trebuchet MS"/>
              </a:rPr>
              <a:t>Dashboard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36234" y="5411411"/>
            <a:ext cx="7289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u="heavy" spc="18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03</a:t>
            </a:r>
            <a:endParaRPr sz="40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35731" y="3507187"/>
            <a:ext cx="60947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45" dirty="0">
                <a:solidFill>
                  <a:srgbClr val="FFFFFF"/>
                </a:solidFill>
                <a:latin typeface="Trebuchet MS"/>
                <a:cs typeface="Trebuchet MS"/>
              </a:rPr>
              <a:t>Operational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70" dirty="0">
                <a:solidFill>
                  <a:srgbClr val="FFFFFF"/>
                </a:solidFill>
                <a:latin typeface="Trebuchet MS"/>
                <a:cs typeface="Trebuchet MS"/>
              </a:rPr>
              <a:t>Performance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95" dirty="0">
                <a:solidFill>
                  <a:srgbClr val="FFFFFF"/>
                </a:solidFill>
                <a:latin typeface="Trebuchet MS"/>
                <a:cs typeface="Trebuchet MS"/>
              </a:rPr>
              <a:t>Dashboard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36234" y="3380803"/>
            <a:ext cx="7423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u="heavy" spc="2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02</a:t>
            </a:r>
            <a:endParaRPr sz="40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035731" y="7568406"/>
            <a:ext cx="744283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95" dirty="0">
                <a:solidFill>
                  <a:srgbClr val="FFFFFF"/>
                </a:solidFill>
                <a:latin typeface="Trebuchet MS"/>
                <a:cs typeface="Trebuchet MS"/>
              </a:rPr>
              <a:t>Customer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95" dirty="0">
                <a:solidFill>
                  <a:srgbClr val="FFFFFF"/>
                </a:solidFill>
                <a:latin typeface="Trebuchet MS"/>
                <a:cs typeface="Trebuchet MS"/>
              </a:rPr>
              <a:t>Satisfaction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125" dirty="0">
                <a:solidFill>
                  <a:srgbClr val="FFFFFF"/>
                </a:solidFill>
                <a:latin typeface="Trebuchet MS"/>
                <a:cs typeface="Trebuchet MS"/>
              </a:rPr>
              <a:t>Refunds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95" dirty="0">
                <a:solidFill>
                  <a:srgbClr val="FFFFFF"/>
                </a:solidFill>
                <a:latin typeface="Trebuchet MS"/>
                <a:cs typeface="Trebuchet MS"/>
              </a:rPr>
              <a:t>Dashboard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36234" y="7442020"/>
            <a:ext cx="7366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u="heavy" spc="2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04</a:t>
            </a:r>
            <a:endParaRPr sz="40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84864" y="6128558"/>
            <a:ext cx="393065" cy="393065"/>
          </a:xfrm>
          <a:custGeom>
            <a:avLst/>
            <a:gdLst/>
            <a:ahLst/>
            <a:cxnLst/>
            <a:rect l="l" t="t" r="r" b="b"/>
            <a:pathLst>
              <a:path w="393065" h="393065">
                <a:moveTo>
                  <a:pt x="196298" y="392597"/>
                </a:moveTo>
                <a:lnTo>
                  <a:pt x="151289" y="387412"/>
                </a:lnTo>
                <a:lnTo>
                  <a:pt x="109971" y="372645"/>
                </a:lnTo>
                <a:lnTo>
                  <a:pt x="73523" y="349472"/>
                </a:lnTo>
                <a:lnTo>
                  <a:pt x="43124" y="319073"/>
                </a:lnTo>
                <a:lnTo>
                  <a:pt x="19952" y="282625"/>
                </a:lnTo>
                <a:lnTo>
                  <a:pt x="5184" y="241307"/>
                </a:lnTo>
                <a:lnTo>
                  <a:pt x="0" y="196298"/>
                </a:lnTo>
                <a:lnTo>
                  <a:pt x="5184" y="151288"/>
                </a:lnTo>
                <a:lnTo>
                  <a:pt x="19952" y="109971"/>
                </a:lnTo>
                <a:lnTo>
                  <a:pt x="43124" y="73523"/>
                </a:lnTo>
                <a:lnTo>
                  <a:pt x="73523" y="43124"/>
                </a:lnTo>
                <a:lnTo>
                  <a:pt x="109971" y="19952"/>
                </a:lnTo>
                <a:lnTo>
                  <a:pt x="151289" y="5184"/>
                </a:lnTo>
                <a:lnTo>
                  <a:pt x="196298" y="0"/>
                </a:lnTo>
                <a:lnTo>
                  <a:pt x="241308" y="5184"/>
                </a:lnTo>
                <a:lnTo>
                  <a:pt x="282625" y="19952"/>
                </a:lnTo>
                <a:lnTo>
                  <a:pt x="319073" y="43124"/>
                </a:lnTo>
                <a:lnTo>
                  <a:pt x="349472" y="73523"/>
                </a:lnTo>
                <a:lnTo>
                  <a:pt x="372645" y="109971"/>
                </a:lnTo>
                <a:lnTo>
                  <a:pt x="387412" y="151288"/>
                </a:lnTo>
                <a:lnTo>
                  <a:pt x="392597" y="196298"/>
                </a:lnTo>
                <a:lnTo>
                  <a:pt x="387412" y="241307"/>
                </a:lnTo>
                <a:lnTo>
                  <a:pt x="372645" y="282625"/>
                </a:lnTo>
                <a:lnTo>
                  <a:pt x="349472" y="319073"/>
                </a:lnTo>
                <a:lnTo>
                  <a:pt x="319073" y="349472"/>
                </a:lnTo>
                <a:lnTo>
                  <a:pt x="282625" y="372645"/>
                </a:lnTo>
                <a:lnTo>
                  <a:pt x="241308" y="387412"/>
                </a:lnTo>
                <a:lnTo>
                  <a:pt x="196298" y="3925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582954" y="7454925"/>
            <a:ext cx="393065" cy="393065"/>
          </a:xfrm>
          <a:custGeom>
            <a:avLst/>
            <a:gdLst/>
            <a:ahLst/>
            <a:cxnLst/>
            <a:rect l="l" t="t" r="r" b="b"/>
            <a:pathLst>
              <a:path w="393065" h="393065">
                <a:moveTo>
                  <a:pt x="196298" y="392597"/>
                </a:moveTo>
                <a:lnTo>
                  <a:pt x="151289" y="387412"/>
                </a:lnTo>
                <a:lnTo>
                  <a:pt x="109971" y="372645"/>
                </a:lnTo>
                <a:lnTo>
                  <a:pt x="73523" y="349472"/>
                </a:lnTo>
                <a:lnTo>
                  <a:pt x="43124" y="319073"/>
                </a:lnTo>
                <a:lnTo>
                  <a:pt x="19952" y="282625"/>
                </a:lnTo>
                <a:lnTo>
                  <a:pt x="5184" y="241307"/>
                </a:lnTo>
                <a:lnTo>
                  <a:pt x="0" y="196298"/>
                </a:lnTo>
                <a:lnTo>
                  <a:pt x="5184" y="151288"/>
                </a:lnTo>
                <a:lnTo>
                  <a:pt x="19952" y="109971"/>
                </a:lnTo>
                <a:lnTo>
                  <a:pt x="43124" y="73523"/>
                </a:lnTo>
                <a:lnTo>
                  <a:pt x="73523" y="43124"/>
                </a:lnTo>
                <a:lnTo>
                  <a:pt x="109971" y="19952"/>
                </a:lnTo>
                <a:lnTo>
                  <a:pt x="151289" y="5184"/>
                </a:lnTo>
                <a:lnTo>
                  <a:pt x="196298" y="0"/>
                </a:lnTo>
                <a:lnTo>
                  <a:pt x="241308" y="5184"/>
                </a:lnTo>
                <a:lnTo>
                  <a:pt x="282625" y="19952"/>
                </a:lnTo>
                <a:lnTo>
                  <a:pt x="319073" y="43124"/>
                </a:lnTo>
                <a:lnTo>
                  <a:pt x="349472" y="73523"/>
                </a:lnTo>
                <a:lnTo>
                  <a:pt x="372645" y="109971"/>
                </a:lnTo>
                <a:lnTo>
                  <a:pt x="387413" y="151288"/>
                </a:lnTo>
                <a:lnTo>
                  <a:pt x="392597" y="196298"/>
                </a:lnTo>
                <a:lnTo>
                  <a:pt x="387413" y="241307"/>
                </a:lnTo>
                <a:lnTo>
                  <a:pt x="372645" y="282625"/>
                </a:lnTo>
                <a:lnTo>
                  <a:pt x="349472" y="319073"/>
                </a:lnTo>
                <a:lnTo>
                  <a:pt x="319073" y="349472"/>
                </a:lnTo>
                <a:lnTo>
                  <a:pt x="282625" y="372645"/>
                </a:lnTo>
                <a:lnTo>
                  <a:pt x="241308" y="387412"/>
                </a:lnTo>
                <a:lnTo>
                  <a:pt x="196298" y="3925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586772" y="8319404"/>
            <a:ext cx="393065" cy="393065"/>
          </a:xfrm>
          <a:custGeom>
            <a:avLst/>
            <a:gdLst/>
            <a:ahLst/>
            <a:cxnLst/>
            <a:rect l="l" t="t" r="r" b="b"/>
            <a:pathLst>
              <a:path w="393065" h="393065">
                <a:moveTo>
                  <a:pt x="196298" y="392597"/>
                </a:moveTo>
                <a:lnTo>
                  <a:pt x="151288" y="387412"/>
                </a:lnTo>
                <a:lnTo>
                  <a:pt x="109971" y="372645"/>
                </a:lnTo>
                <a:lnTo>
                  <a:pt x="73523" y="349472"/>
                </a:lnTo>
                <a:lnTo>
                  <a:pt x="43124" y="319073"/>
                </a:lnTo>
                <a:lnTo>
                  <a:pt x="19952" y="282625"/>
                </a:lnTo>
                <a:lnTo>
                  <a:pt x="5184" y="241307"/>
                </a:lnTo>
                <a:lnTo>
                  <a:pt x="0" y="196298"/>
                </a:lnTo>
                <a:lnTo>
                  <a:pt x="5184" y="151288"/>
                </a:lnTo>
                <a:lnTo>
                  <a:pt x="19952" y="109971"/>
                </a:lnTo>
                <a:lnTo>
                  <a:pt x="43124" y="73523"/>
                </a:lnTo>
                <a:lnTo>
                  <a:pt x="73523" y="43124"/>
                </a:lnTo>
                <a:lnTo>
                  <a:pt x="109971" y="19952"/>
                </a:lnTo>
                <a:lnTo>
                  <a:pt x="151288" y="5184"/>
                </a:lnTo>
                <a:lnTo>
                  <a:pt x="196298" y="0"/>
                </a:lnTo>
                <a:lnTo>
                  <a:pt x="241307" y="5184"/>
                </a:lnTo>
                <a:lnTo>
                  <a:pt x="282625" y="19952"/>
                </a:lnTo>
                <a:lnTo>
                  <a:pt x="319073" y="43124"/>
                </a:lnTo>
                <a:lnTo>
                  <a:pt x="349472" y="73523"/>
                </a:lnTo>
                <a:lnTo>
                  <a:pt x="372645" y="109971"/>
                </a:lnTo>
                <a:lnTo>
                  <a:pt x="387412" y="151288"/>
                </a:lnTo>
                <a:lnTo>
                  <a:pt x="392597" y="196298"/>
                </a:lnTo>
                <a:lnTo>
                  <a:pt x="387412" y="241307"/>
                </a:lnTo>
                <a:lnTo>
                  <a:pt x="372645" y="282625"/>
                </a:lnTo>
                <a:lnTo>
                  <a:pt x="349472" y="319073"/>
                </a:lnTo>
                <a:lnTo>
                  <a:pt x="319073" y="349472"/>
                </a:lnTo>
                <a:lnTo>
                  <a:pt x="282625" y="372645"/>
                </a:lnTo>
                <a:lnTo>
                  <a:pt x="241307" y="387412"/>
                </a:lnTo>
                <a:lnTo>
                  <a:pt x="196298" y="3925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584864" y="3496035"/>
            <a:ext cx="393065" cy="393065"/>
          </a:xfrm>
          <a:custGeom>
            <a:avLst/>
            <a:gdLst/>
            <a:ahLst/>
            <a:cxnLst/>
            <a:rect l="l" t="t" r="r" b="b"/>
            <a:pathLst>
              <a:path w="393065" h="393064">
                <a:moveTo>
                  <a:pt x="196298" y="392597"/>
                </a:moveTo>
                <a:lnTo>
                  <a:pt x="151289" y="387413"/>
                </a:lnTo>
                <a:lnTo>
                  <a:pt x="109971" y="372645"/>
                </a:lnTo>
                <a:lnTo>
                  <a:pt x="73523" y="349472"/>
                </a:lnTo>
                <a:lnTo>
                  <a:pt x="43124" y="319073"/>
                </a:lnTo>
                <a:lnTo>
                  <a:pt x="19952" y="282625"/>
                </a:lnTo>
                <a:lnTo>
                  <a:pt x="5184" y="241308"/>
                </a:lnTo>
                <a:lnTo>
                  <a:pt x="0" y="196298"/>
                </a:lnTo>
                <a:lnTo>
                  <a:pt x="5184" y="151289"/>
                </a:lnTo>
                <a:lnTo>
                  <a:pt x="19952" y="109971"/>
                </a:lnTo>
                <a:lnTo>
                  <a:pt x="43124" y="73523"/>
                </a:lnTo>
                <a:lnTo>
                  <a:pt x="73523" y="43124"/>
                </a:lnTo>
                <a:lnTo>
                  <a:pt x="109971" y="19952"/>
                </a:lnTo>
                <a:lnTo>
                  <a:pt x="151289" y="5184"/>
                </a:lnTo>
                <a:lnTo>
                  <a:pt x="196298" y="0"/>
                </a:lnTo>
                <a:lnTo>
                  <a:pt x="241308" y="5184"/>
                </a:lnTo>
                <a:lnTo>
                  <a:pt x="282625" y="19952"/>
                </a:lnTo>
                <a:lnTo>
                  <a:pt x="319073" y="43124"/>
                </a:lnTo>
                <a:lnTo>
                  <a:pt x="349472" y="73523"/>
                </a:lnTo>
                <a:lnTo>
                  <a:pt x="372645" y="109971"/>
                </a:lnTo>
                <a:lnTo>
                  <a:pt x="387412" y="151289"/>
                </a:lnTo>
                <a:lnTo>
                  <a:pt x="392597" y="196298"/>
                </a:lnTo>
                <a:lnTo>
                  <a:pt x="387412" y="241308"/>
                </a:lnTo>
                <a:lnTo>
                  <a:pt x="372645" y="282625"/>
                </a:lnTo>
                <a:lnTo>
                  <a:pt x="349472" y="319073"/>
                </a:lnTo>
                <a:lnTo>
                  <a:pt x="319073" y="349472"/>
                </a:lnTo>
                <a:lnTo>
                  <a:pt x="282625" y="372645"/>
                </a:lnTo>
                <a:lnTo>
                  <a:pt x="241308" y="387413"/>
                </a:lnTo>
                <a:lnTo>
                  <a:pt x="196298" y="3925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584864" y="4811715"/>
            <a:ext cx="393065" cy="393065"/>
          </a:xfrm>
          <a:custGeom>
            <a:avLst/>
            <a:gdLst/>
            <a:ahLst/>
            <a:cxnLst/>
            <a:rect l="l" t="t" r="r" b="b"/>
            <a:pathLst>
              <a:path w="393065" h="393064">
                <a:moveTo>
                  <a:pt x="196298" y="392597"/>
                </a:moveTo>
                <a:lnTo>
                  <a:pt x="151289" y="387412"/>
                </a:lnTo>
                <a:lnTo>
                  <a:pt x="109971" y="372645"/>
                </a:lnTo>
                <a:lnTo>
                  <a:pt x="73523" y="349472"/>
                </a:lnTo>
                <a:lnTo>
                  <a:pt x="43124" y="319073"/>
                </a:lnTo>
                <a:lnTo>
                  <a:pt x="19952" y="282625"/>
                </a:lnTo>
                <a:lnTo>
                  <a:pt x="5184" y="241308"/>
                </a:lnTo>
                <a:lnTo>
                  <a:pt x="0" y="196298"/>
                </a:lnTo>
                <a:lnTo>
                  <a:pt x="5184" y="151289"/>
                </a:lnTo>
                <a:lnTo>
                  <a:pt x="19952" y="109971"/>
                </a:lnTo>
                <a:lnTo>
                  <a:pt x="43124" y="73523"/>
                </a:lnTo>
                <a:lnTo>
                  <a:pt x="73523" y="43124"/>
                </a:lnTo>
                <a:lnTo>
                  <a:pt x="109971" y="19952"/>
                </a:lnTo>
                <a:lnTo>
                  <a:pt x="151289" y="5184"/>
                </a:lnTo>
                <a:lnTo>
                  <a:pt x="196298" y="0"/>
                </a:lnTo>
                <a:lnTo>
                  <a:pt x="241308" y="5184"/>
                </a:lnTo>
                <a:lnTo>
                  <a:pt x="282625" y="19952"/>
                </a:lnTo>
                <a:lnTo>
                  <a:pt x="319073" y="43124"/>
                </a:lnTo>
                <a:lnTo>
                  <a:pt x="349472" y="73523"/>
                </a:lnTo>
                <a:lnTo>
                  <a:pt x="372645" y="109971"/>
                </a:lnTo>
                <a:lnTo>
                  <a:pt x="387412" y="151289"/>
                </a:lnTo>
                <a:lnTo>
                  <a:pt x="392597" y="196298"/>
                </a:lnTo>
                <a:lnTo>
                  <a:pt x="387412" y="241308"/>
                </a:lnTo>
                <a:lnTo>
                  <a:pt x="372645" y="282625"/>
                </a:lnTo>
                <a:lnTo>
                  <a:pt x="349472" y="319073"/>
                </a:lnTo>
                <a:lnTo>
                  <a:pt x="319073" y="349472"/>
                </a:lnTo>
                <a:lnTo>
                  <a:pt x="282625" y="372645"/>
                </a:lnTo>
                <a:lnTo>
                  <a:pt x="241308" y="387412"/>
                </a:lnTo>
                <a:lnTo>
                  <a:pt x="196298" y="3925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1026" y="2710666"/>
            <a:ext cx="9305924" cy="654367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300"/>
              </a:lnSpc>
              <a:spcBef>
                <a:spcPts val="100"/>
              </a:spcBef>
            </a:pPr>
            <a:r>
              <a:rPr spc="325" dirty="0"/>
              <a:t>OVERVIEW</a:t>
            </a:r>
            <a:r>
              <a:rPr spc="-385" dirty="0"/>
              <a:t> </a:t>
            </a:r>
            <a:r>
              <a:rPr spc="335" dirty="0"/>
              <a:t>ANALYSIS </a:t>
            </a:r>
            <a:r>
              <a:rPr spc="229" dirty="0"/>
              <a:t>DASHBOARD</a:t>
            </a:r>
          </a:p>
        </p:txBody>
      </p:sp>
      <p:sp>
        <p:nvSpPr>
          <p:cNvPr id="9" name="object 9"/>
          <p:cNvSpPr/>
          <p:nvPr/>
        </p:nvSpPr>
        <p:spPr>
          <a:xfrm>
            <a:off x="10582954" y="1775375"/>
            <a:ext cx="393065" cy="393065"/>
          </a:xfrm>
          <a:custGeom>
            <a:avLst/>
            <a:gdLst/>
            <a:ahLst/>
            <a:cxnLst/>
            <a:rect l="l" t="t" r="r" b="b"/>
            <a:pathLst>
              <a:path w="393065" h="393064">
                <a:moveTo>
                  <a:pt x="196298" y="392597"/>
                </a:moveTo>
                <a:lnTo>
                  <a:pt x="151289" y="387413"/>
                </a:lnTo>
                <a:lnTo>
                  <a:pt x="109971" y="372645"/>
                </a:lnTo>
                <a:lnTo>
                  <a:pt x="73523" y="349472"/>
                </a:lnTo>
                <a:lnTo>
                  <a:pt x="43124" y="319073"/>
                </a:lnTo>
                <a:lnTo>
                  <a:pt x="19952" y="282625"/>
                </a:lnTo>
                <a:lnTo>
                  <a:pt x="5184" y="241308"/>
                </a:lnTo>
                <a:lnTo>
                  <a:pt x="0" y="196298"/>
                </a:lnTo>
                <a:lnTo>
                  <a:pt x="5184" y="151289"/>
                </a:lnTo>
                <a:lnTo>
                  <a:pt x="19952" y="109971"/>
                </a:lnTo>
                <a:lnTo>
                  <a:pt x="43124" y="73523"/>
                </a:lnTo>
                <a:lnTo>
                  <a:pt x="73523" y="43124"/>
                </a:lnTo>
                <a:lnTo>
                  <a:pt x="109971" y="19952"/>
                </a:lnTo>
                <a:lnTo>
                  <a:pt x="151289" y="5184"/>
                </a:lnTo>
                <a:lnTo>
                  <a:pt x="196298" y="0"/>
                </a:lnTo>
                <a:lnTo>
                  <a:pt x="241308" y="5184"/>
                </a:lnTo>
                <a:lnTo>
                  <a:pt x="282625" y="19952"/>
                </a:lnTo>
                <a:lnTo>
                  <a:pt x="319073" y="43124"/>
                </a:lnTo>
                <a:lnTo>
                  <a:pt x="349472" y="73523"/>
                </a:lnTo>
                <a:lnTo>
                  <a:pt x="372645" y="109971"/>
                </a:lnTo>
                <a:lnTo>
                  <a:pt x="387413" y="151289"/>
                </a:lnTo>
                <a:lnTo>
                  <a:pt x="392597" y="196298"/>
                </a:lnTo>
                <a:lnTo>
                  <a:pt x="387413" y="241308"/>
                </a:lnTo>
                <a:lnTo>
                  <a:pt x="372645" y="282625"/>
                </a:lnTo>
                <a:lnTo>
                  <a:pt x="349472" y="319073"/>
                </a:lnTo>
                <a:lnTo>
                  <a:pt x="319073" y="349472"/>
                </a:lnTo>
                <a:lnTo>
                  <a:pt x="282625" y="372645"/>
                </a:lnTo>
                <a:lnTo>
                  <a:pt x="241308" y="387413"/>
                </a:lnTo>
                <a:lnTo>
                  <a:pt x="196298" y="3925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584864" y="2630247"/>
            <a:ext cx="393065" cy="393065"/>
          </a:xfrm>
          <a:custGeom>
            <a:avLst/>
            <a:gdLst/>
            <a:ahLst/>
            <a:cxnLst/>
            <a:rect l="l" t="t" r="r" b="b"/>
            <a:pathLst>
              <a:path w="393065" h="393064">
                <a:moveTo>
                  <a:pt x="196298" y="392597"/>
                </a:moveTo>
                <a:lnTo>
                  <a:pt x="151289" y="387413"/>
                </a:lnTo>
                <a:lnTo>
                  <a:pt x="109971" y="372645"/>
                </a:lnTo>
                <a:lnTo>
                  <a:pt x="73523" y="349472"/>
                </a:lnTo>
                <a:lnTo>
                  <a:pt x="43124" y="319073"/>
                </a:lnTo>
                <a:lnTo>
                  <a:pt x="19952" y="282625"/>
                </a:lnTo>
                <a:lnTo>
                  <a:pt x="5184" y="241308"/>
                </a:lnTo>
                <a:lnTo>
                  <a:pt x="0" y="196298"/>
                </a:lnTo>
                <a:lnTo>
                  <a:pt x="5184" y="151289"/>
                </a:lnTo>
                <a:lnTo>
                  <a:pt x="19952" y="109971"/>
                </a:lnTo>
                <a:lnTo>
                  <a:pt x="43124" y="73523"/>
                </a:lnTo>
                <a:lnTo>
                  <a:pt x="73523" y="43124"/>
                </a:lnTo>
                <a:lnTo>
                  <a:pt x="109971" y="19952"/>
                </a:lnTo>
                <a:lnTo>
                  <a:pt x="151289" y="5184"/>
                </a:lnTo>
                <a:lnTo>
                  <a:pt x="196298" y="0"/>
                </a:lnTo>
                <a:lnTo>
                  <a:pt x="241308" y="5184"/>
                </a:lnTo>
                <a:lnTo>
                  <a:pt x="282625" y="19952"/>
                </a:lnTo>
                <a:lnTo>
                  <a:pt x="319073" y="43124"/>
                </a:lnTo>
                <a:lnTo>
                  <a:pt x="349472" y="73523"/>
                </a:lnTo>
                <a:lnTo>
                  <a:pt x="372645" y="109971"/>
                </a:lnTo>
                <a:lnTo>
                  <a:pt x="387412" y="151289"/>
                </a:lnTo>
                <a:lnTo>
                  <a:pt x="392597" y="196298"/>
                </a:lnTo>
                <a:lnTo>
                  <a:pt x="387412" y="241308"/>
                </a:lnTo>
                <a:lnTo>
                  <a:pt x="372645" y="282625"/>
                </a:lnTo>
                <a:lnTo>
                  <a:pt x="349472" y="319073"/>
                </a:lnTo>
                <a:lnTo>
                  <a:pt x="319073" y="349472"/>
                </a:lnTo>
                <a:lnTo>
                  <a:pt x="282625" y="372645"/>
                </a:lnTo>
                <a:lnTo>
                  <a:pt x="241308" y="387413"/>
                </a:lnTo>
                <a:lnTo>
                  <a:pt x="196298" y="3925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664611" y="1699926"/>
            <a:ext cx="5945505" cy="7475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95" dirty="0">
                <a:solidFill>
                  <a:srgbClr val="FFFFFF"/>
                </a:solidFill>
                <a:latin typeface="Trebuchet MS"/>
                <a:cs typeface="Trebuchet MS"/>
              </a:rPr>
              <a:t>Riders</a:t>
            </a:r>
            <a:r>
              <a:rPr sz="28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610" dirty="0">
                <a:solidFill>
                  <a:srgbClr val="FFFFFF"/>
                </a:solidFill>
                <a:latin typeface="Lucida Sans Unicode"/>
                <a:cs typeface="Lucida Sans Unicode"/>
              </a:rPr>
              <a:t>↔</a:t>
            </a:r>
            <a:r>
              <a:rPr sz="2800" spc="-2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120" dirty="0">
                <a:solidFill>
                  <a:srgbClr val="FFFFFF"/>
                </a:solidFill>
                <a:latin typeface="Trebuchet MS"/>
                <a:cs typeface="Trebuchet MS"/>
              </a:rPr>
              <a:t>Net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75" dirty="0">
                <a:solidFill>
                  <a:srgbClr val="FFFFFF"/>
                </a:solidFill>
                <a:latin typeface="Trebuchet MS"/>
                <a:cs typeface="Trebuchet MS"/>
              </a:rPr>
              <a:t>Revenue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sz="28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65" dirty="0">
                <a:solidFill>
                  <a:srgbClr val="FFFFFF"/>
                </a:solidFill>
                <a:latin typeface="Trebuchet MS"/>
                <a:cs typeface="Trebuchet MS"/>
              </a:rPr>
              <a:t>Revenue</a:t>
            </a: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4"/>
              </a:spcBef>
            </a:pPr>
            <a:endParaRPr sz="2800">
              <a:latin typeface="Trebuchet MS"/>
              <a:cs typeface="Trebuchet MS"/>
            </a:endParaRPr>
          </a:p>
          <a:p>
            <a:pPr marL="14604">
              <a:lnSpc>
                <a:spcPct val="100000"/>
              </a:lnSpc>
            </a:pPr>
            <a:r>
              <a:rPr sz="2800" spc="55" dirty="0">
                <a:solidFill>
                  <a:srgbClr val="FFFFFF"/>
                </a:solidFill>
                <a:latin typeface="Trebuchet MS"/>
                <a:cs typeface="Trebuchet MS"/>
              </a:rPr>
              <a:t>Departure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95" dirty="0">
                <a:solidFill>
                  <a:srgbClr val="FFFFFF"/>
                </a:solidFill>
                <a:latin typeface="Trebuchet MS"/>
                <a:cs typeface="Trebuchet MS"/>
              </a:rPr>
              <a:t>Station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610" dirty="0">
                <a:solidFill>
                  <a:srgbClr val="FFFFFF"/>
                </a:solidFill>
                <a:latin typeface="Lucida Sans Unicode"/>
                <a:cs typeface="Lucida Sans Unicode"/>
              </a:rPr>
              <a:t>↔</a:t>
            </a:r>
            <a:r>
              <a:rPr sz="2800" spc="-2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Trebuchet MS"/>
                <a:cs typeface="Trebuchet MS"/>
              </a:rPr>
              <a:t>Arrival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85" dirty="0">
                <a:solidFill>
                  <a:srgbClr val="FFFFFF"/>
                </a:solidFill>
                <a:latin typeface="Trebuchet MS"/>
                <a:cs typeface="Trebuchet MS"/>
              </a:rPr>
              <a:t>Station</a:t>
            </a:r>
            <a:endParaRPr sz="2800">
              <a:latin typeface="Trebuchet MS"/>
              <a:cs typeface="Trebuchet MS"/>
            </a:endParaRPr>
          </a:p>
          <a:p>
            <a:pPr marL="14604" marR="130175">
              <a:lnSpc>
                <a:spcPct val="107100"/>
              </a:lnSpc>
              <a:spcBef>
                <a:spcPts val="3080"/>
              </a:spcBef>
            </a:pPr>
            <a:r>
              <a:rPr sz="2800" spc="85" dirty="0">
                <a:solidFill>
                  <a:srgbClr val="FFFFFF"/>
                </a:solidFill>
                <a:latin typeface="Trebuchet MS"/>
                <a:cs typeface="Trebuchet MS"/>
              </a:rPr>
              <a:t>Route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Trebuchet MS"/>
                <a:cs typeface="Trebuchet MS"/>
              </a:rPr>
              <a:t>Distribution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95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95" dirty="0">
                <a:solidFill>
                  <a:srgbClr val="FFFFFF"/>
                </a:solidFill>
                <a:latin typeface="Trebuchet MS"/>
                <a:cs typeface="Trebuchet MS"/>
              </a:rPr>
              <a:t>Riders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610" dirty="0">
                <a:solidFill>
                  <a:srgbClr val="FFFFFF"/>
                </a:solidFill>
                <a:latin typeface="Lucida Sans Unicode"/>
                <a:cs typeface="Lucida Sans Unicode"/>
              </a:rPr>
              <a:t>↔</a:t>
            </a:r>
            <a:r>
              <a:rPr sz="2800" spc="-2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30" dirty="0">
                <a:solidFill>
                  <a:srgbClr val="FFFFFF"/>
                </a:solidFill>
                <a:latin typeface="Trebuchet MS"/>
                <a:cs typeface="Trebuchet MS"/>
              </a:rPr>
              <a:t>Top </a:t>
            </a:r>
            <a:r>
              <a:rPr sz="2800" spc="55" dirty="0">
                <a:solidFill>
                  <a:srgbClr val="FFFFFF"/>
                </a:solidFill>
                <a:latin typeface="Trebuchet MS"/>
                <a:cs typeface="Trebuchet MS"/>
              </a:rPr>
              <a:t>Departure</a:t>
            </a:r>
            <a:r>
              <a:rPr sz="28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85" dirty="0">
                <a:solidFill>
                  <a:srgbClr val="FFFFFF"/>
                </a:solidFill>
                <a:latin typeface="Trebuchet MS"/>
                <a:cs typeface="Trebuchet MS"/>
              </a:rPr>
              <a:t>Station</a:t>
            </a: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800">
              <a:latin typeface="Trebuchet MS"/>
              <a:cs typeface="Trebuchet MS"/>
            </a:endParaRPr>
          </a:p>
          <a:p>
            <a:pPr marL="14604" marR="661035">
              <a:lnSpc>
                <a:spcPct val="108200"/>
              </a:lnSpc>
            </a:pPr>
            <a:r>
              <a:rPr sz="2800" spc="160" dirty="0">
                <a:solidFill>
                  <a:srgbClr val="FFFFFF"/>
                </a:solidFill>
                <a:latin typeface="Trebuchet MS"/>
                <a:cs typeface="Trebuchet MS"/>
              </a:rPr>
              <a:t>Passengers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95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65" dirty="0">
                <a:solidFill>
                  <a:srgbClr val="FFFFFF"/>
                </a:solidFill>
                <a:latin typeface="Trebuchet MS"/>
                <a:cs typeface="Trebuchet MS"/>
              </a:rPr>
              <a:t>Railcard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610" dirty="0">
                <a:solidFill>
                  <a:srgbClr val="FFFFFF"/>
                </a:solidFill>
                <a:latin typeface="Lucida Sans Unicode"/>
                <a:cs typeface="Lucida Sans Unicode"/>
              </a:rPr>
              <a:t>↔</a:t>
            </a:r>
            <a:r>
              <a:rPr sz="2800" spc="-229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Total </a:t>
            </a:r>
            <a:r>
              <a:rPr sz="2800" spc="185" dirty="0">
                <a:solidFill>
                  <a:srgbClr val="FFFFFF"/>
                </a:solidFill>
                <a:latin typeface="Trebuchet MS"/>
                <a:cs typeface="Trebuchet MS"/>
              </a:rPr>
              <a:t>Sales</a:t>
            </a:r>
            <a:r>
              <a:rPr sz="28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Ticket</a:t>
            </a:r>
            <a:r>
              <a:rPr sz="28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Trebuchet MS"/>
                <a:cs typeface="Trebuchet MS"/>
              </a:rPr>
              <a:t>Type</a:t>
            </a:r>
            <a:endParaRPr sz="2800">
              <a:latin typeface="Trebuchet MS"/>
              <a:cs typeface="Trebuchet MS"/>
            </a:endParaRPr>
          </a:p>
          <a:p>
            <a:pPr marL="16510" marR="656590">
              <a:lnSpc>
                <a:spcPct val="108200"/>
              </a:lnSpc>
              <a:spcBef>
                <a:spcPts val="3095"/>
              </a:spcBef>
            </a:pP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Total</a:t>
            </a:r>
            <a:r>
              <a:rPr sz="28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185" dirty="0">
                <a:solidFill>
                  <a:srgbClr val="FFFFFF"/>
                </a:solidFill>
                <a:latin typeface="Trebuchet MS"/>
                <a:cs typeface="Trebuchet MS"/>
              </a:rPr>
              <a:t>Sales</a:t>
            </a:r>
            <a:r>
              <a:rPr sz="28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Ticket</a:t>
            </a:r>
            <a:r>
              <a:rPr sz="28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65" dirty="0">
                <a:solidFill>
                  <a:srgbClr val="FFFFFF"/>
                </a:solidFill>
                <a:latin typeface="Trebuchet MS"/>
                <a:cs typeface="Trebuchet MS"/>
              </a:rPr>
              <a:t>Type</a:t>
            </a:r>
            <a:r>
              <a:rPr sz="28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610" dirty="0">
                <a:solidFill>
                  <a:srgbClr val="FFFFFF"/>
                </a:solidFill>
                <a:latin typeface="Lucida Sans Unicode"/>
                <a:cs typeface="Lucida Sans Unicode"/>
              </a:rPr>
              <a:t>↔</a:t>
            </a:r>
            <a:r>
              <a:rPr sz="28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Total </a:t>
            </a:r>
            <a:r>
              <a:rPr sz="2800" spc="185" dirty="0">
                <a:solidFill>
                  <a:srgbClr val="FFFFFF"/>
                </a:solidFill>
                <a:latin typeface="Trebuchet MS"/>
                <a:cs typeface="Trebuchet MS"/>
              </a:rPr>
              <a:t>Sales</a:t>
            </a:r>
            <a:r>
              <a:rPr sz="2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95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28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Ticket</a:t>
            </a:r>
            <a:r>
              <a:rPr sz="28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170" dirty="0">
                <a:solidFill>
                  <a:srgbClr val="FFFFFF"/>
                </a:solidFill>
                <a:latin typeface="Trebuchet MS"/>
                <a:cs typeface="Trebuchet MS"/>
              </a:rPr>
              <a:t>Class</a:t>
            </a: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95"/>
              </a:spcBef>
            </a:pPr>
            <a:endParaRPr sz="2800">
              <a:latin typeface="Trebuchet MS"/>
              <a:cs typeface="Trebuchet MS"/>
            </a:endParaRPr>
          </a:p>
          <a:p>
            <a:pPr marL="16510" indent="-1905">
              <a:lnSpc>
                <a:spcPct val="100000"/>
              </a:lnSpc>
            </a:pPr>
            <a:r>
              <a:rPr sz="2800" spc="125" dirty="0">
                <a:solidFill>
                  <a:srgbClr val="FFFFFF"/>
                </a:solidFill>
                <a:latin typeface="Trebuchet MS"/>
                <a:cs typeface="Trebuchet MS"/>
              </a:rPr>
              <a:t>Peak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Time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610" dirty="0">
                <a:solidFill>
                  <a:srgbClr val="FFFFFF"/>
                </a:solidFill>
                <a:latin typeface="Lucida Sans Unicode"/>
                <a:cs typeface="Lucida Sans Unicode"/>
              </a:rPr>
              <a:t>↔</a:t>
            </a:r>
            <a:r>
              <a:rPr sz="2800" spc="-2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95" dirty="0">
                <a:solidFill>
                  <a:srgbClr val="FFFFFF"/>
                </a:solidFill>
                <a:latin typeface="Trebuchet MS"/>
                <a:cs typeface="Trebuchet MS"/>
              </a:rPr>
              <a:t>Riders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65" dirty="0">
                <a:solidFill>
                  <a:srgbClr val="FFFFFF"/>
                </a:solidFill>
                <a:latin typeface="Trebuchet MS"/>
                <a:cs typeface="Trebuchet MS"/>
              </a:rPr>
              <a:t>Revenue</a:t>
            </a:r>
            <a:endParaRPr sz="2800">
              <a:latin typeface="Trebuchet MS"/>
              <a:cs typeface="Trebuchet MS"/>
            </a:endParaRPr>
          </a:p>
          <a:p>
            <a:pPr marL="16510" marR="724535">
              <a:lnSpc>
                <a:spcPct val="108200"/>
              </a:lnSpc>
              <a:spcBef>
                <a:spcPts val="3175"/>
              </a:spcBef>
            </a:pPr>
            <a:r>
              <a:rPr sz="2800" spc="55" dirty="0">
                <a:solidFill>
                  <a:srgbClr val="FFFFFF"/>
                </a:solidFill>
                <a:latin typeface="Trebuchet MS"/>
                <a:cs typeface="Trebuchet MS"/>
              </a:rPr>
              <a:t>Top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55" dirty="0">
                <a:solidFill>
                  <a:srgbClr val="FFFFFF"/>
                </a:solidFill>
                <a:latin typeface="Trebuchet MS"/>
                <a:cs typeface="Trebuchet MS"/>
              </a:rPr>
              <a:t>Departure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95" dirty="0">
                <a:solidFill>
                  <a:srgbClr val="FFFFFF"/>
                </a:solidFill>
                <a:latin typeface="Trebuchet MS"/>
                <a:cs typeface="Trebuchet MS"/>
              </a:rPr>
              <a:t>Station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610" dirty="0">
                <a:solidFill>
                  <a:srgbClr val="FFFFFF"/>
                </a:solidFill>
                <a:latin typeface="Lucida Sans Unicode"/>
                <a:cs typeface="Lucida Sans Unicode"/>
              </a:rPr>
              <a:t>↔</a:t>
            </a:r>
            <a:r>
              <a:rPr sz="2800" spc="-2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75" dirty="0">
                <a:solidFill>
                  <a:srgbClr val="FFFFFF"/>
                </a:solidFill>
                <a:latin typeface="Trebuchet MS"/>
                <a:cs typeface="Trebuchet MS"/>
              </a:rPr>
              <a:t>Route </a:t>
            </a:r>
            <a:r>
              <a:rPr sz="2800" spc="45" dirty="0">
                <a:solidFill>
                  <a:srgbClr val="FFFFFF"/>
                </a:solidFill>
                <a:latin typeface="Trebuchet MS"/>
                <a:cs typeface="Trebuchet MS"/>
              </a:rPr>
              <a:t>Distribution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95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85" dirty="0">
                <a:solidFill>
                  <a:srgbClr val="FFFFFF"/>
                </a:solidFill>
                <a:latin typeface="Trebuchet MS"/>
                <a:cs typeface="Trebuchet MS"/>
              </a:rPr>
              <a:t>Riders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03557" y="7100108"/>
            <a:ext cx="393065" cy="393065"/>
          </a:xfrm>
          <a:custGeom>
            <a:avLst/>
            <a:gdLst/>
            <a:ahLst/>
            <a:cxnLst/>
            <a:rect l="l" t="t" r="r" b="b"/>
            <a:pathLst>
              <a:path w="393065" h="393065">
                <a:moveTo>
                  <a:pt x="196298" y="392597"/>
                </a:moveTo>
                <a:lnTo>
                  <a:pt x="151289" y="387412"/>
                </a:lnTo>
                <a:lnTo>
                  <a:pt x="109971" y="372645"/>
                </a:lnTo>
                <a:lnTo>
                  <a:pt x="73523" y="349472"/>
                </a:lnTo>
                <a:lnTo>
                  <a:pt x="43124" y="319073"/>
                </a:lnTo>
                <a:lnTo>
                  <a:pt x="19952" y="282625"/>
                </a:lnTo>
                <a:lnTo>
                  <a:pt x="5184" y="241307"/>
                </a:lnTo>
                <a:lnTo>
                  <a:pt x="0" y="196298"/>
                </a:lnTo>
                <a:lnTo>
                  <a:pt x="5184" y="151288"/>
                </a:lnTo>
                <a:lnTo>
                  <a:pt x="19952" y="109971"/>
                </a:lnTo>
                <a:lnTo>
                  <a:pt x="43124" y="73523"/>
                </a:lnTo>
                <a:lnTo>
                  <a:pt x="73523" y="43124"/>
                </a:lnTo>
                <a:lnTo>
                  <a:pt x="109971" y="19952"/>
                </a:lnTo>
                <a:lnTo>
                  <a:pt x="151289" y="5184"/>
                </a:lnTo>
                <a:lnTo>
                  <a:pt x="196298" y="0"/>
                </a:lnTo>
                <a:lnTo>
                  <a:pt x="241308" y="5184"/>
                </a:lnTo>
                <a:lnTo>
                  <a:pt x="282625" y="19952"/>
                </a:lnTo>
                <a:lnTo>
                  <a:pt x="319073" y="43124"/>
                </a:lnTo>
                <a:lnTo>
                  <a:pt x="349472" y="73523"/>
                </a:lnTo>
                <a:lnTo>
                  <a:pt x="372645" y="109971"/>
                </a:lnTo>
                <a:lnTo>
                  <a:pt x="387413" y="151288"/>
                </a:lnTo>
                <a:lnTo>
                  <a:pt x="392597" y="196298"/>
                </a:lnTo>
                <a:lnTo>
                  <a:pt x="387413" y="241307"/>
                </a:lnTo>
                <a:lnTo>
                  <a:pt x="372645" y="282625"/>
                </a:lnTo>
                <a:lnTo>
                  <a:pt x="349472" y="319073"/>
                </a:lnTo>
                <a:lnTo>
                  <a:pt x="319073" y="349472"/>
                </a:lnTo>
                <a:lnTo>
                  <a:pt x="282625" y="372645"/>
                </a:lnTo>
                <a:lnTo>
                  <a:pt x="241308" y="387412"/>
                </a:lnTo>
                <a:lnTo>
                  <a:pt x="196298" y="3925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603557" y="8436000"/>
            <a:ext cx="393065" cy="393065"/>
          </a:xfrm>
          <a:custGeom>
            <a:avLst/>
            <a:gdLst/>
            <a:ahLst/>
            <a:cxnLst/>
            <a:rect l="l" t="t" r="r" b="b"/>
            <a:pathLst>
              <a:path w="393065" h="393065">
                <a:moveTo>
                  <a:pt x="196298" y="392597"/>
                </a:moveTo>
                <a:lnTo>
                  <a:pt x="151289" y="387412"/>
                </a:lnTo>
                <a:lnTo>
                  <a:pt x="109971" y="372645"/>
                </a:lnTo>
                <a:lnTo>
                  <a:pt x="73523" y="349472"/>
                </a:lnTo>
                <a:lnTo>
                  <a:pt x="43124" y="319073"/>
                </a:lnTo>
                <a:lnTo>
                  <a:pt x="19952" y="282625"/>
                </a:lnTo>
                <a:lnTo>
                  <a:pt x="5184" y="241307"/>
                </a:lnTo>
                <a:lnTo>
                  <a:pt x="0" y="196298"/>
                </a:lnTo>
                <a:lnTo>
                  <a:pt x="5184" y="151288"/>
                </a:lnTo>
                <a:lnTo>
                  <a:pt x="19952" y="109971"/>
                </a:lnTo>
                <a:lnTo>
                  <a:pt x="43124" y="73523"/>
                </a:lnTo>
                <a:lnTo>
                  <a:pt x="73523" y="43124"/>
                </a:lnTo>
                <a:lnTo>
                  <a:pt x="109971" y="19952"/>
                </a:lnTo>
                <a:lnTo>
                  <a:pt x="151289" y="5184"/>
                </a:lnTo>
                <a:lnTo>
                  <a:pt x="196298" y="0"/>
                </a:lnTo>
                <a:lnTo>
                  <a:pt x="241308" y="5184"/>
                </a:lnTo>
                <a:lnTo>
                  <a:pt x="282625" y="19952"/>
                </a:lnTo>
                <a:lnTo>
                  <a:pt x="319073" y="43124"/>
                </a:lnTo>
                <a:lnTo>
                  <a:pt x="349472" y="73523"/>
                </a:lnTo>
                <a:lnTo>
                  <a:pt x="372645" y="109971"/>
                </a:lnTo>
                <a:lnTo>
                  <a:pt x="387413" y="151288"/>
                </a:lnTo>
                <a:lnTo>
                  <a:pt x="392597" y="196298"/>
                </a:lnTo>
                <a:lnTo>
                  <a:pt x="387413" y="241307"/>
                </a:lnTo>
                <a:lnTo>
                  <a:pt x="372645" y="282625"/>
                </a:lnTo>
                <a:lnTo>
                  <a:pt x="349472" y="319073"/>
                </a:lnTo>
                <a:lnTo>
                  <a:pt x="319073" y="349472"/>
                </a:lnTo>
                <a:lnTo>
                  <a:pt x="282625" y="372645"/>
                </a:lnTo>
                <a:lnTo>
                  <a:pt x="241308" y="387412"/>
                </a:lnTo>
                <a:lnTo>
                  <a:pt x="196298" y="3925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05465" y="3981810"/>
            <a:ext cx="393065" cy="393065"/>
          </a:xfrm>
          <a:custGeom>
            <a:avLst/>
            <a:gdLst/>
            <a:ahLst/>
            <a:cxnLst/>
            <a:rect l="l" t="t" r="r" b="b"/>
            <a:pathLst>
              <a:path w="393065" h="393064">
                <a:moveTo>
                  <a:pt x="196298" y="392597"/>
                </a:moveTo>
                <a:lnTo>
                  <a:pt x="151288" y="387413"/>
                </a:lnTo>
                <a:lnTo>
                  <a:pt x="109971" y="372645"/>
                </a:lnTo>
                <a:lnTo>
                  <a:pt x="73523" y="349472"/>
                </a:lnTo>
                <a:lnTo>
                  <a:pt x="43124" y="319073"/>
                </a:lnTo>
                <a:lnTo>
                  <a:pt x="19952" y="282625"/>
                </a:lnTo>
                <a:lnTo>
                  <a:pt x="5184" y="241308"/>
                </a:lnTo>
                <a:lnTo>
                  <a:pt x="0" y="196298"/>
                </a:lnTo>
                <a:lnTo>
                  <a:pt x="5184" y="151289"/>
                </a:lnTo>
                <a:lnTo>
                  <a:pt x="19952" y="109971"/>
                </a:lnTo>
                <a:lnTo>
                  <a:pt x="43124" y="73523"/>
                </a:lnTo>
                <a:lnTo>
                  <a:pt x="73523" y="43124"/>
                </a:lnTo>
                <a:lnTo>
                  <a:pt x="109971" y="19952"/>
                </a:lnTo>
                <a:lnTo>
                  <a:pt x="151288" y="5184"/>
                </a:lnTo>
                <a:lnTo>
                  <a:pt x="196298" y="0"/>
                </a:lnTo>
                <a:lnTo>
                  <a:pt x="241307" y="5184"/>
                </a:lnTo>
                <a:lnTo>
                  <a:pt x="282625" y="19952"/>
                </a:lnTo>
                <a:lnTo>
                  <a:pt x="319073" y="43124"/>
                </a:lnTo>
                <a:lnTo>
                  <a:pt x="349472" y="73523"/>
                </a:lnTo>
                <a:lnTo>
                  <a:pt x="372645" y="109971"/>
                </a:lnTo>
                <a:lnTo>
                  <a:pt x="387412" y="151289"/>
                </a:lnTo>
                <a:lnTo>
                  <a:pt x="392597" y="196298"/>
                </a:lnTo>
                <a:lnTo>
                  <a:pt x="387412" y="241308"/>
                </a:lnTo>
                <a:lnTo>
                  <a:pt x="372645" y="282625"/>
                </a:lnTo>
                <a:lnTo>
                  <a:pt x="349472" y="319073"/>
                </a:lnTo>
                <a:lnTo>
                  <a:pt x="319073" y="349472"/>
                </a:lnTo>
                <a:lnTo>
                  <a:pt x="282625" y="372645"/>
                </a:lnTo>
                <a:lnTo>
                  <a:pt x="241307" y="387413"/>
                </a:lnTo>
                <a:lnTo>
                  <a:pt x="196298" y="3925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07375" y="5764216"/>
            <a:ext cx="393065" cy="393065"/>
          </a:xfrm>
          <a:custGeom>
            <a:avLst/>
            <a:gdLst/>
            <a:ahLst/>
            <a:cxnLst/>
            <a:rect l="l" t="t" r="r" b="b"/>
            <a:pathLst>
              <a:path w="393065" h="393064">
                <a:moveTo>
                  <a:pt x="196298" y="392597"/>
                </a:moveTo>
                <a:lnTo>
                  <a:pt x="151288" y="387412"/>
                </a:lnTo>
                <a:lnTo>
                  <a:pt x="109971" y="372645"/>
                </a:lnTo>
                <a:lnTo>
                  <a:pt x="73523" y="349472"/>
                </a:lnTo>
                <a:lnTo>
                  <a:pt x="43124" y="319073"/>
                </a:lnTo>
                <a:lnTo>
                  <a:pt x="19951" y="282625"/>
                </a:lnTo>
                <a:lnTo>
                  <a:pt x="5184" y="241308"/>
                </a:lnTo>
                <a:lnTo>
                  <a:pt x="0" y="196298"/>
                </a:lnTo>
                <a:lnTo>
                  <a:pt x="5184" y="151289"/>
                </a:lnTo>
                <a:lnTo>
                  <a:pt x="19951" y="109971"/>
                </a:lnTo>
                <a:lnTo>
                  <a:pt x="43124" y="73523"/>
                </a:lnTo>
                <a:lnTo>
                  <a:pt x="73523" y="43124"/>
                </a:lnTo>
                <a:lnTo>
                  <a:pt x="109971" y="19952"/>
                </a:lnTo>
                <a:lnTo>
                  <a:pt x="151288" y="5184"/>
                </a:lnTo>
                <a:lnTo>
                  <a:pt x="196298" y="0"/>
                </a:lnTo>
                <a:lnTo>
                  <a:pt x="241307" y="5184"/>
                </a:lnTo>
                <a:lnTo>
                  <a:pt x="282625" y="19952"/>
                </a:lnTo>
                <a:lnTo>
                  <a:pt x="319073" y="43124"/>
                </a:lnTo>
                <a:lnTo>
                  <a:pt x="349472" y="73523"/>
                </a:lnTo>
                <a:lnTo>
                  <a:pt x="372645" y="109971"/>
                </a:lnTo>
                <a:lnTo>
                  <a:pt x="387412" y="151289"/>
                </a:lnTo>
                <a:lnTo>
                  <a:pt x="392597" y="196298"/>
                </a:lnTo>
                <a:lnTo>
                  <a:pt x="387412" y="241308"/>
                </a:lnTo>
                <a:lnTo>
                  <a:pt x="372645" y="282625"/>
                </a:lnTo>
                <a:lnTo>
                  <a:pt x="349472" y="319073"/>
                </a:lnTo>
                <a:lnTo>
                  <a:pt x="319073" y="349472"/>
                </a:lnTo>
                <a:lnTo>
                  <a:pt x="282625" y="372645"/>
                </a:lnTo>
                <a:lnTo>
                  <a:pt x="241307" y="387412"/>
                </a:lnTo>
                <a:lnTo>
                  <a:pt x="196298" y="3925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05465" y="1775375"/>
            <a:ext cx="393065" cy="393065"/>
          </a:xfrm>
          <a:custGeom>
            <a:avLst/>
            <a:gdLst/>
            <a:ahLst/>
            <a:cxnLst/>
            <a:rect l="l" t="t" r="r" b="b"/>
            <a:pathLst>
              <a:path w="393065" h="393064">
                <a:moveTo>
                  <a:pt x="196298" y="392597"/>
                </a:moveTo>
                <a:lnTo>
                  <a:pt x="151288" y="387413"/>
                </a:lnTo>
                <a:lnTo>
                  <a:pt x="109971" y="372645"/>
                </a:lnTo>
                <a:lnTo>
                  <a:pt x="73523" y="349472"/>
                </a:lnTo>
                <a:lnTo>
                  <a:pt x="43124" y="319073"/>
                </a:lnTo>
                <a:lnTo>
                  <a:pt x="19952" y="282625"/>
                </a:lnTo>
                <a:lnTo>
                  <a:pt x="5184" y="241308"/>
                </a:lnTo>
                <a:lnTo>
                  <a:pt x="0" y="196298"/>
                </a:lnTo>
                <a:lnTo>
                  <a:pt x="5184" y="151289"/>
                </a:lnTo>
                <a:lnTo>
                  <a:pt x="19952" y="109971"/>
                </a:lnTo>
                <a:lnTo>
                  <a:pt x="43124" y="73523"/>
                </a:lnTo>
                <a:lnTo>
                  <a:pt x="73523" y="43124"/>
                </a:lnTo>
                <a:lnTo>
                  <a:pt x="109971" y="19952"/>
                </a:lnTo>
                <a:lnTo>
                  <a:pt x="151288" y="5184"/>
                </a:lnTo>
                <a:lnTo>
                  <a:pt x="196298" y="0"/>
                </a:lnTo>
                <a:lnTo>
                  <a:pt x="241307" y="5184"/>
                </a:lnTo>
                <a:lnTo>
                  <a:pt x="282625" y="19952"/>
                </a:lnTo>
                <a:lnTo>
                  <a:pt x="319073" y="43124"/>
                </a:lnTo>
                <a:lnTo>
                  <a:pt x="349472" y="73523"/>
                </a:lnTo>
                <a:lnTo>
                  <a:pt x="372645" y="109971"/>
                </a:lnTo>
                <a:lnTo>
                  <a:pt x="387412" y="151289"/>
                </a:lnTo>
                <a:lnTo>
                  <a:pt x="392597" y="196298"/>
                </a:lnTo>
                <a:lnTo>
                  <a:pt x="387412" y="241308"/>
                </a:lnTo>
                <a:lnTo>
                  <a:pt x="372645" y="282625"/>
                </a:lnTo>
                <a:lnTo>
                  <a:pt x="349472" y="319073"/>
                </a:lnTo>
                <a:lnTo>
                  <a:pt x="319073" y="349472"/>
                </a:lnTo>
                <a:lnTo>
                  <a:pt x="282625" y="372645"/>
                </a:lnTo>
                <a:lnTo>
                  <a:pt x="241307" y="387413"/>
                </a:lnTo>
                <a:lnTo>
                  <a:pt x="196298" y="3925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607375" y="2644608"/>
            <a:ext cx="393065" cy="393065"/>
          </a:xfrm>
          <a:custGeom>
            <a:avLst/>
            <a:gdLst/>
            <a:ahLst/>
            <a:cxnLst/>
            <a:rect l="l" t="t" r="r" b="b"/>
            <a:pathLst>
              <a:path w="393065" h="393064">
                <a:moveTo>
                  <a:pt x="196298" y="392597"/>
                </a:moveTo>
                <a:lnTo>
                  <a:pt x="151288" y="387413"/>
                </a:lnTo>
                <a:lnTo>
                  <a:pt x="109971" y="372645"/>
                </a:lnTo>
                <a:lnTo>
                  <a:pt x="73523" y="349472"/>
                </a:lnTo>
                <a:lnTo>
                  <a:pt x="43124" y="319073"/>
                </a:lnTo>
                <a:lnTo>
                  <a:pt x="19951" y="282625"/>
                </a:lnTo>
                <a:lnTo>
                  <a:pt x="5184" y="241308"/>
                </a:lnTo>
                <a:lnTo>
                  <a:pt x="0" y="196298"/>
                </a:lnTo>
                <a:lnTo>
                  <a:pt x="5184" y="151289"/>
                </a:lnTo>
                <a:lnTo>
                  <a:pt x="19951" y="109971"/>
                </a:lnTo>
                <a:lnTo>
                  <a:pt x="43124" y="73523"/>
                </a:lnTo>
                <a:lnTo>
                  <a:pt x="73523" y="43124"/>
                </a:lnTo>
                <a:lnTo>
                  <a:pt x="109971" y="19952"/>
                </a:lnTo>
                <a:lnTo>
                  <a:pt x="151288" y="5184"/>
                </a:lnTo>
                <a:lnTo>
                  <a:pt x="196298" y="0"/>
                </a:lnTo>
                <a:lnTo>
                  <a:pt x="241307" y="5184"/>
                </a:lnTo>
                <a:lnTo>
                  <a:pt x="282625" y="19952"/>
                </a:lnTo>
                <a:lnTo>
                  <a:pt x="319073" y="43124"/>
                </a:lnTo>
                <a:lnTo>
                  <a:pt x="349472" y="73523"/>
                </a:lnTo>
                <a:lnTo>
                  <a:pt x="372645" y="109971"/>
                </a:lnTo>
                <a:lnTo>
                  <a:pt x="387412" y="151289"/>
                </a:lnTo>
                <a:lnTo>
                  <a:pt x="392597" y="196298"/>
                </a:lnTo>
                <a:lnTo>
                  <a:pt x="387412" y="241308"/>
                </a:lnTo>
                <a:lnTo>
                  <a:pt x="372645" y="282625"/>
                </a:lnTo>
                <a:lnTo>
                  <a:pt x="349472" y="319073"/>
                </a:lnTo>
                <a:lnTo>
                  <a:pt x="319073" y="349472"/>
                </a:lnTo>
                <a:lnTo>
                  <a:pt x="282625" y="372645"/>
                </a:lnTo>
                <a:lnTo>
                  <a:pt x="241307" y="387413"/>
                </a:lnTo>
                <a:lnTo>
                  <a:pt x="196298" y="3925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1026" y="2710666"/>
            <a:ext cx="9572624" cy="604837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687121" y="3875842"/>
            <a:ext cx="6158230" cy="4954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60195" algn="just">
              <a:lnSpc>
                <a:spcPct val="107100"/>
              </a:lnSpc>
              <a:spcBef>
                <a:spcPts val="100"/>
              </a:spcBef>
            </a:pPr>
            <a:r>
              <a:rPr sz="2800" spc="45" dirty="0">
                <a:solidFill>
                  <a:srgbClr val="FFFFFF"/>
                </a:solidFill>
                <a:latin typeface="Trebuchet MS"/>
                <a:cs typeface="Trebuchet MS"/>
              </a:rPr>
              <a:t>Arrival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90" dirty="0">
                <a:solidFill>
                  <a:srgbClr val="FFFFFF"/>
                </a:solidFill>
                <a:latin typeface="Trebuchet MS"/>
                <a:cs typeface="Trebuchet MS"/>
              </a:rPr>
              <a:t>Delay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90" dirty="0">
                <a:solidFill>
                  <a:srgbClr val="FFFFFF"/>
                </a:solidFill>
                <a:latin typeface="Trebuchet MS"/>
                <a:cs typeface="Trebuchet MS"/>
              </a:rPr>
              <a:t>Percentage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660" dirty="0">
                <a:solidFill>
                  <a:srgbClr val="FFFFFF"/>
                </a:solidFill>
                <a:latin typeface="Lucida Sans Unicode"/>
                <a:cs typeface="Lucida Sans Unicode"/>
              </a:rPr>
              <a:t>↔ </a:t>
            </a:r>
            <a:r>
              <a:rPr sz="2800" spc="55" dirty="0">
                <a:solidFill>
                  <a:srgbClr val="FFFFFF"/>
                </a:solidFill>
                <a:latin typeface="Trebuchet MS"/>
                <a:cs typeface="Trebuchet MS"/>
              </a:rPr>
              <a:t>Departure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95" dirty="0">
                <a:solidFill>
                  <a:srgbClr val="FFFFFF"/>
                </a:solidFill>
                <a:latin typeface="Trebuchet MS"/>
                <a:cs typeface="Trebuchet MS"/>
              </a:rPr>
              <a:t>Station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35" dirty="0">
                <a:solidFill>
                  <a:srgbClr val="FFFFFF"/>
                </a:solidFill>
                <a:latin typeface="Trebuchet MS"/>
                <a:cs typeface="Trebuchet MS"/>
              </a:rPr>
              <a:t>Arrival </a:t>
            </a:r>
            <a:r>
              <a:rPr sz="2800" spc="50" dirty="0">
                <a:solidFill>
                  <a:srgbClr val="FFFFFF"/>
                </a:solidFill>
                <a:latin typeface="Trebuchet MS"/>
                <a:cs typeface="Trebuchet MS"/>
              </a:rPr>
              <a:t>Destination</a:t>
            </a: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2800">
              <a:latin typeface="Trebuchet MS"/>
              <a:cs typeface="Trebuchet MS"/>
            </a:endParaRPr>
          </a:p>
          <a:p>
            <a:pPr marL="14604" marR="5080">
              <a:lnSpc>
                <a:spcPct val="108200"/>
              </a:lnSpc>
            </a:pP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No.</a:t>
            </a:r>
            <a:r>
              <a:rPr sz="28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90" dirty="0">
                <a:solidFill>
                  <a:srgbClr val="FFFFFF"/>
                </a:solidFill>
                <a:latin typeface="Trebuchet MS"/>
                <a:cs typeface="Trebuchet MS"/>
              </a:rPr>
              <a:t>Delay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95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70" dirty="0">
                <a:solidFill>
                  <a:srgbClr val="FFFFFF"/>
                </a:solidFill>
                <a:latin typeface="Trebuchet MS"/>
                <a:cs typeface="Trebuchet MS"/>
              </a:rPr>
              <a:t>Time_Category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610" dirty="0">
                <a:solidFill>
                  <a:srgbClr val="FFFFFF"/>
                </a:solidFill>
                <a:latin typeface="Lucida Sans Unicode"/>
                <a:cs typeface="Lucida Sans Unicode"/>
              </a:rPr>
              <a:t>↔</a:t>
            </a:r>
            <a:r>
              <a:rPr sz="2800" spc="-2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70" dirty="0">
                <a:solidFill>
                  <a:srgbClr val="FFFFFF"/>
                </a:solidFill>
                <a:latin typeface="Trebuchet MS"/>
                <a:cs typeface="Trebuchet MS"/>
              </a:rPr>
              <a:t>Delay </a:t>
            </a:r>
            <a:r>
              <a:rPr sz="2800" spc="330" dirty="0">
                <a:solidFill>
                  <a:srgbClr val="FFFFFF"/>
                </a:solidFill>
                <a:latin typeface="Trebuchet MS"/>
                <a:cs typeface="Trebuchet MS"/>
              </a:rPr>
              <a:t>LM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70" dirty="0">
                <a:solidFill>
                  <a:srgbClr val="FFFFFF"/>
                </a:solidFill>
                <a:latin typeface="Trebuchet MS"/>
                <a:cs typeface="Trebuchet MS"/>
              </a:rPr>
              <a:t>(Monthly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70" dirty="0">
                <a:solidFill>
                  <a:srgbClr val="FFFFFF"/>
                </a:solidFill>
                <a:latin typeface="Trebuchet MS"/>
                <a:cs typeface="Trebuchet MS"/>
              </a:rPr>
              <a:t>Delays)</a:t>
            </a:r>
            <a:endParaRPr sz="2800">
              <a:latin typeface="Trebuchet MS"/>
              <a:cs typeface="Trebuchet MS"/>
            </a:endParaRPr>
          </a:p>
          <a:p>
            <a:pPr marL="12700" marR="748030">
              <a:lnSpc>
                <a:spcPct val="108200"/>
              </a:lnSpc>
              <a:spcBef>
                <a:spcPts val="3250"/>
              </a:spcBef>
            </a:pP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No.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90" dirty="0">
                <a:solidFill>
                  <a:srgbClr val="FFFFFF"/>
                </a:solidFill>
                <a:latin typeface="Trebuchet MS"/>
                <a:cs typeface="Trebuchet MS"/>
              </a:rPr>
              <a:t>Delay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95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130" dirty="0">
                <a:solidFill>
                  <a:srgbClr val="FFFFFF"/>
                </a:solidFill>
                <a:latin typeface="Trebuchet MS"/>
                <a:cs typeface="Trebuchet MS"/>
              </a:rPr>
              <a:t>Reason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90" dirty="0">
                <a:solidFill>
                  <a:srgbClr val="FFFFFF"/>
                </a:solidFill>
                <a:latin typeface="Trebuchet MS"/>
                <a:cs typeface="Trebuchet MS"/>
              </a:rPr>
              <a:t>Delay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660" dirty="0">
                <a:solidFill>
                  <a:srgbClr val="FFFFFF"/>
                </a:solidFill>
                <a:latin typeface="Lucida Sans Unicode"/>
                <a:cs typeface="Lucida Sans Unicode"/>
              </a:rPr>
              <a:t>↔ </a:t>
            </a:r>
            <a:r>
              <a:rPr sz="2800" spc="45" dirty="0">
                <a:solidFill>
                  <a:srgbClr val="FFFFFF"/>
                </a:solidFill>
                <a:latin typeface="Trebuchet MS"/>
                <a:cs typeface="Trebuchet MS"/>
              </a:rPr>
              <a:t>Arrival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90" dirty="0">
                <a:solidFill>
                  <a:srgbClr val="FFFFFF"/>
                </a:solidFill>
                <a:latin typeface="Trebuchet MS"/>
                <a:cs typeface="Trebuchet MS"/>
              </a:rPr>
              <a:t>Delay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80" dirty="0">
                <a:solidFill>
                  <a:srgbClr val="FFFFFF"/>
                </a:solidFill>
                <a:latin typeface="Trebuchet MS"/>
                <a:cs typeface="Trebuchet MS"/>
              </a:rPr>
              <a:t>Percentage</a:t>
            </a: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70"/>
              </a:spcBef>
            </a:pPr>
            <a:endParaRPr sz="2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800" spc="90" dirty="0">
                <a:solidFill>
                  <a:srgbClr val="FFFFFF"/>
                </a:solidFill>
                <a:latin typeface="Trebuchet MS"/>
                <a:cs typeface="Trebuchet MS"/>
              </a:rPr>
              <a:t>Delay</a:t>
            </a:r>
            <a:r>
              <a:rPr sz="28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330" dirty="0">
                <a:solidFill>
                  <a:srgbClr val="FFFFFF"/>
                </a:solidFill>
                <a:latin typeface="Trebuchet MS"/>
                <a:cs typeface="Trebuchet MS"/>
              </a:rPr>
              <a:t>LM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610" dirty="0">
                <a:solidFill>
                  <a:srgbClr val="FFFFFF"/>
                </a:solidFill>
                <a:latin typeface="Lucida Sans Unicode"/>
                <a:cs typeface="Lucida Sans Unicode"/>
              </a:rPr>
              <a:t>↔</a:t>
            </a:r>
            <a:r>
              <a:rPr sz="28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170" dirty="0">
                <a:solidFill>
                  <a:srgbClr val="FFFFFF"/>
                </a:solidFill>
                <a:latin typeface="Trebuchet MS"/>
                <a:cs typeface="Trebuchet MS"/>
              </a:rPr>
              <a:t>Delayed%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90899" y="892175"/>
            <a:ext cx="8037195" cy="1511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300"/>
              </a:lnSpc>
              <a:spcBef>
                <a:spcPts val="100"/>
              </a:spcBef>
            </a:pPr>
            <a:r>
              <a:rPr spc="270" dirty="0"/>
              <a:t>OPERATIONAL </a:t>
            </a:r>
            <a:r>
              <a:rPr spc="310" dirty="0"/>
              <a:t>PERFORMANCE</a:t>
            </a:r>
            <a:r>
              <a:rPr spc="-345" dirty="0"/>
              <a:t> </a:t>
            </a:r>
            <a:r>
              <a:rPr spc="229" dirty="0"/>
              <a:t>DASHBOARD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687121" y="1699926"/>
            <a:ext cx="6398895" cy="1800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225" dirty="0">
                <a:solidFill>
                  <a:srgbClr val="FFFFFF"/>
                </a:solidFill>
                <a:latin typeface="Trebuchet MS"/>
                <a:cs typeface="Trebuchet MS"/>
              </a:rPr>
              <a:t>AVG</a:t>
            </a:r>
            <a:r>
              <a:rPr sz="280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90" dirty="0">
                <a:solidFill>
                  <a:srgbClr val="FFFFFF"/>
                </a:solidFill>
                <a:latin typeface="Trebuchet MS"/>
                <a:cs typeface="Trebuchet MS"/>
              </a:rPr>
              <a:t>Delay</a:t>
            </a:r>
            <a:r>
              <a:rPr sz="28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610" dirty="0">
                <a:solidFill>
                  <a:srgbClr val="FFFFFF"/>
                </a:solidFill>
                <a:latin typeface="Lucida Sans Unicode"/>
                <a:cs typeface="Lucida Sans Unicode"/>
              </a:rPr>
              <a:t>↔</a:t>
            </a:r>
            <a:r>
              <a:rPr sz="2800" spc="-2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180" dirty="0">
                <a:solidFill>
                  <a:srgbClr val="FFFFFF"/>
                </a:solidFill>
                <a:latin typeface="Trebuchet MS"/>
                <a:cs typeface="Trebuchet MS"/>
              </a:rPr>
              <a:t>Delayed%</a:t>
            </a:r>
            <a:r>
              <a:rPr sz="28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140" dirty="0">
                <a:solidFill>
                  <a:srgbClr val="FFFFFF"/>
                </a:solidFill>
                <a:latin typeface="Trebuchet MS"/>
                <a:cs typeface="Trebuchet MS"/>
              </a:rPr>
              <a:t>Cancelled%</a:t>
            </a:r>
            <a:endParaRPr sz="2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95"/>
              </a:spcBef>
            </a:pPr>
            <a:endParaRPr sz="2800">
              <a:latin typeface="Trebuchet MS"/>
              <a:cs typeface="Trebuchet MS"/>
            </a:endParaRPr>
          </a:p>
          <a:p>
            <a:pPr marL="14604" marR="499109">
              <a:lnSpc>
                <a:spcPct val="108200"/>
              </a:lnSpc>
            </a:pPr>
            <a:r>
              <a:rPr sz="2800" spc="90" dirty="0">
                <a:solidFill>
                  <a:srgbClr val="FFFFFF"/>
                </a:solidFill>
                <a:latin typeface="Trebuchet MS"/>
                <a:cs typeface="Trebuchet MS"/>
              </a:rPr>
              <a:t>Delay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75" dirty="0">
                <a:solidFill>
                  <a:srgbClr val="FFFFFF"/>
                </a:solidFill>
                <a:latin typeface="Trebuchet MS"/>
                <a:cs typeface="Trebuchet MS"/>
              </a:rPr>
              <a:t>Revenue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200" dirty="0">
                <a:solidFill>
                  <a:srgbClr val="FFFFFF"/>
                </a:solidFill>
                <a:latin typeface="Trebuchet MS"/>
                <a:cs typeface="Trebuchet MS"/>
              </a:rPr>
              <a:t>Loss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610" dirty="0">
                <a:solidFill>
                  <a:srgbClr val="FFFFFF"/>
                </a:solidFill>
                <a:latin typeface="Lucida Sans Unicode"/>
                <a:cs typeface="Lucida Sans Unicode"/>
              </a:rPr>
              <a:t>↔</a:t>
            </a:r>
            <a:r>
              <a:rPr sz="2800" spc="-2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No.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90" dirty="0">
                <a:solidFill>
                  <a:srgbClr val="FFFFFF"/>
                </a:solidFill>
                <a:latin typeface="Trebuchet MS"/>
                <a:cs typeface="Trebuchet MS"/>
              </a:rPr>
              <a:t>Delay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70" dirty="0">
                <a:solidFill>
                  <a:srgbClr val="FFFFFF"/>
                </a:solidFill>
                <a:latin typeface="Trebuchet MS"/>
                <a:cs typeface="Trebuchet MS"/>
              </a:rPr>
              <a:t>by </a:t>
            </a:r>
            <a:r>
              <a:rPr sz="2800" spc="130" dirty="0">
                <a:solidFill>
                  <a:srgbClr val="FFFFFF"/>
                </a:solidFill>
                <a:latin typeface="Trebuchet MS"/>
                <a:cs typeface="Trebuchet MS"/>
              </a:rPr>
              <a:t>Reason</a:t>
            </a:r>
            <a:r>
              <a:rPr sz="28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8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70" dirty="0">
                <a:solidFill>
                  <a:srgbClr val="FFFFFF"/>
                </a:solidFill>
                <a:latin typeface="Trebuchet MS"/>
                <a:cs typeface="Trebuchet MS"/>
              </a:rPr>
              <a:t>Delay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82954" y="7338514"/>
            <a:ext cx="393065" cy="393065"/>
          </a:xfrm>
          <a:custGeom>
            <a:avLst/>
            <a:gdLst/>
            <a:ahLst/>
            <a:cxnLst/>
            <a:rect l="l" t="t" r="r" b="b"/>
            <a:pathLst>
              <a:path w="393065" h="393065">
                <a:moveTo>
                  <a:pt x="196298" y="392597"/>
                </a:moveTo>
                <a:lnTo>
                  <a:pt x="151289" y="387412"/>
                </a:lnTo>
                <a:lnTo>
                  <a:pt x="109971" y="372645"/>
                </a:lnTo>
                <a:lnTo>
                  <a:pt x="73523" y="349472"/>
                </a:lnTo>
                <a:lnTo>
                  <a:pt x="43124" y="319073"/>
                </a:lnTo>
                <a:lnTo>
                  <a:pt x="19952" y="282625"/>
                </a:lnTo>
                <a:lnTo>
                  <a:pt x="5184" y="241307"/>
                </a:lnTo>
                <a:lnTo>
                  <a:pt x="0" y="196298"/>
                </a:lnTo>
                <a:lnTo>
                  <a:pt x="5184" y="151288"/>
                </a:lnTo>
                <a:lnTo>
                  <a:pt x="19952" y="109971"/>
                </a:lnTo>
                <a:lnTo>
                  <a:pt x="43124" y="73523"/>
                </a:lnTo>
                <a:lnTo>
                  <a:pt x="73523" y="43124"/>
                </a:lnTo>
                <a:lnTo>
                  <a:pt x="109971" y="19952"/>
                </a:lnTo>
                <a:lnTo>
                  <a:pt x="151289" y="5184"/>
                </a:lnTo>
                <a:lnTo>
                  <a:pt x="196298" y="0"/>
                </a:lnTo>
                <a:lnTo>
                  <a:pt x="241308" y="5184"/>
                </a:lnTo>
                <a:lnTo>
                  <a:pt x="282625" y="19952"/>
                </a:lnTo>
                <a:lnTo>
                  <a:pt x="319073" y="43124"/>
                </a:lnTo>
                <a:lnTo>
                  <a:pt x="349472" y="73523"/>
                </a:lnTo>
                <a:lnTo>
                  <a:pt x="372645" y="109971"/>
                </a:lnTo>
                <a:lnTo>
                  <a:pt x="387413" y="151288"/>
                </a:lnTo>
                <a:lnTo>
                  <a:pt x="392597" y="196298"/>
                </a:lnTo>
                <a:lnTo>
                  <a:pt x="387413" y="241307"/>
                </a:lnTo>
                <a:lnTo>
                  <a:pt x="372645" y="282625"/>
                </a:lnTo>
                <a:lnTo>
                  <a:pt x="349472" y="319073"/>
                </a:lnTo>
                <a:lnTo>
                  <a:pt x="319073" y="349472"/>
                </a:lnTo>
                <a:lnTo>
                  <a:pt x="282625" y="372645"/>
                </a:lnTo>
                <a:lnTo>
                  <a:pt x="241308" y="387412"/>
                </a:lnTo>
                <a:lnTo>
                  <a:pt x="196298" y="3925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582954" y="8598206"/>
            <a:ext cx="393065" cy="393065"/>
          </a:xfrm>
          <a:custGeom>
            <a:avLst/>
            <a:gdLst/>
            <a:ahLst/>
            <a:cxnLst/>
            <a:rect l="l" t="t" r="r" b="b"/>
            <a:pathLst>
              <a:path w="393065" h="393065">
                <a:moveTo>
                  <a:pt x="196298" y="392597"/>
                </a:moveTo>
                <a:lnTo>
                  <a:pt x="151289" y="387412"/>
                </a:lnTo>
                <a:lnTo>
                  <a:pt x="109971" y="372645"/>
                </a:lnTo>
                <a:lnTo>
                  <a:pt x="73523" y="349472"/>
                </a:lnTo>
                <a:lnTo>
                  <a:pt x="43124" y="319073"/>
                </a:lnTo>
                <a:lnTo>
                  <a:pt x="19952" y="282625"/>
                </a:lnTo>
                <a:lnTo>
                  <a:pt x="5184" y="241307"/>
                </a:lnTo>
                <a:lnTo>
                  <a:pt x="0" y="196298"/>
                </a:lnTo>
                <a:lnTo>
                  <a:pt x="5184" y="151288"/>
                </a:lnTo>
                <a:lnTo>
                  <a:pt x="19952" y="109971"/>
                </a:lnTo>
                <a:lnTo>
                  <a:pt x="43124" y="73523"/>
                </a:lnTo>
                <a:lnTo>
                  <a:pt x="73523" y="43124"/>
                </a:lnTo>
                <a:lnTo>
                  <a:pt x="109971" y="19952"/>
                </a:lnTo>
                <a:lnTo>
                  <a:pt x="151289" y="5184"/>
                </a:lnTo>
                <a:lnTo>
                  <a:pt x="196298" y="0"/>
                </a:lnTo>
                <a:lnTo>
                  <a:pt x="241308" y="5184"/>
                </a:lnTo>
                <a:lnTo>
                  <a:pt x="282625" y="19952"/>
                </a:lnTo>
                <a:lnTo>
                  <a:pt x="319073" y="43124"/>
                </a:lnTo>
                <a:lnTo>
                  <a:pt x="349472" y="73523"/>
                </a:lnTo>
                <a:lnTo>
                  <a:pt x="372645" y="109971"/>
                </a:lnTo>
                <a:lnTo>
                  <a:pt x="387413" y="151288"/>
                </a:lnTo>
                <a:lnTo>
                  <a:pt x="392597" y="196298"/>
                </a:lnTo>
                <a:lnTo>
                  <a:pt x="387413" y="241307"/>
                </a:lnTo>
                <a:lnTo>
                  <a:pt x="372645" y="282625"/>
                </a:lnTo>
                <a:lnTo>
                  <a:pt x="349472" y="319073"/>
                </a:lnTo>
                <a:lnTo>
                  <a:pt x="319073" y="349472"/>
                </a:lnTo>
                <a:lnTo>
                  <a:pt x="282625" y="372645"/>
                </a:lnTo>
                <a:lnTo>
                  <a:pt x="241308" y="387412"/>
                </a:lnTo>
                <a:lnTo>
                  <a:pt x="196298" y="3925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582954" y="4772666"/>
            <a:ext cx="393065" cy="393065"/>
          </a:xfrm>
          <a:custGeom>
            <a:avLst/>
            <a:gdLst/>
            <a:ahLst/>
            <a:cxnLst/>
            <a:rect l="l" t="t" r="r" b="b"/>
            <a:pathLst>
              <a:path w="393065" h="393064">
                <a:moveTo>
                  <a:pt x="196298" y="392597"/>
                </a:moveTo>
                <a:lnTo>
                  <a:pt x="151289" y="387413"/>
                </a:lnTo>
                <a:lnTo>
                  <a:pt x="109971" y="372645"/>
                </a:lnTo>
                <a:lnTo>
                  <a:pt x="73523" y="349472"/>
                </a:lnTo>
                <a:lnTo>
                  <a:pt x="43124" y="319073"/>
                </a:lnTo>
                <a:lnTo>
                  <a:pt x="19952" y="282625"/>
                </a:lnTo>
                <a:lnTo>
                  <a:pt x="5184" y="241308"/>
                </a:lnTo>
                <a:lnTo>
                  <a:pt x="0" y="196298"/>
                </a:lnTo>
                <a:lnTo>
                  <a:pt x="5184" y="151289"/>
                </a:lnTo>
                <a:lnTo>
                  <a:pt x="19952" y="109971"/>
                </a:lnTo>
                <a:lnTo>
                  <a:pt x="43124" y="73523"/>
                </a:lnTo>
                <a:lnTo>
                  <a:pt x="73523" y="43124"/>
                </a:lnTo>
                <a:lnTo>
                  <a:pt x="109971" y="19952"/>
                </a:lnTo>
                <a:lnTo>
                  <a:pt x="151289" y="5184"/>
                </a:lnTo>
                <a:lnTo>
                  <a:pt x="196298" y="0"/>
                </a:lnTo>
                <a:lnTo>
                  <a:pt x="241308" y="5184"/>
                </a:lnTo>
                <a:lnTo>
                  <a:pt x="282625" y="19952"/>
                </a:lnTo>
                <a:lnTo>
                  <a:pt x="319073" y="43124"/>
                </a:lnTo>
                <a:lnTo>
                  <a:pt x="349472" y="73523"/>
                </a:lnTo>
                <a:lnTo>
                  <a:pt x="372645" y="109971"/>
                </a:lnTo>
                <a:lnTo>
                  <a:pt x="387413" y="151289"/>
                </a:lnTo>
                <a:lnTo>
                  <a:pt x="392597" y="196298"/>
                </a:lnTo>
                <a:lnTo>
                  <a:pt x="387413" y="241308"/>
                </a:lnTo>
                <a:lnTo>
                  <a:pt x="372645" y="282625"/>
                </a:lnTo>
                <a:lnTo>
                  <a:pt x="349472" y="319073"/>
                </a:lnTo>
                <a:lnTo>
                  <a:pt x="319073" y="349472"/>
                </a:lnTo>
                <a:lnTo>
                  <a:pt x="282625" y="372645"/>
                </a:lnTo>
                <a:lnTo>
                  <a:pt x="241308" y="387413"/>
                </a:lnTo>
                <a:lnTo>
                  <a:pt x="196298" y="3925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582954" y="6050247"/>
            <a:ext cx="393065" cy="393065"/>
          </a:xfrm>
          <a:custGeom>
            <a:avLst/>
            <a:gdLst/>
            <a:ahLst/>
            <a:cxnLst/>
            <a:rect l="l" t="t" r="r" b="b"/>
            <a:pathLst>
              <a:path w="393065" h="393064">
                <a:moveTo>
                  <a:pt x="196298" y="392597"/>
                </a:moveTo>
                <a:lnTo>
                  <a:pt x="151289" y="387412"/>
                </a:lnTo>
                <a:lnTo>
                  <a:pt x="109971" y="372645"/>
                </a:lnTo>
                <a:lnTo>
                  <a:pt x="73523" y="349472"/>
                </a:lnTo>
                <a:lnTo>
                  <a:pt x="43124" y="319073"/>
                </a:lnTo>
                <a:lnTo>
                  <a:pt x="19952" y="282625"/>
                </a:lnTo>
                <a:lnTo>
                  <a:pt x="5184" y="241308"/>
                </a:lnTo>
                <a:lnTo>
                  <a:pt x="0" y="196298"/>
                </a:lnTo>
                <a:lnTo>
                  <a:pt x="5184" y="151289"/>
                </a:lnTo>
                <a:lnTo>
                  <a:pt x="19952" y="109971"/>
                </a:lnTo>
                <a:lnTo>
                  <a:pt x="43124" y="73523"/>
                </a:lnTo>
                <a:lnTo>
                  <a:pt x="73523" y="43124"/>
                </a:lnTo>
                <a:lnTo>
                  <a:pt x="109971" y="19952"/>
                </a:lnTo>
                <a:lnTo>
                  <a:pt x="151289" y="5184"/>
                </a:lnTo>
                <a:lnTo>
                  <a:pt x="196298" y="0"/>
                </a:lnTo>
                <a:lnTo>
                  <a:pt x="241308" y="5184"/>
                </a:lnTo>
                <a:lnTo>
                  <a:pt x="282625" y="19952"/>
                </a:lnTo>
                <a:lnTo>
                  <a:pt x="319073" y="43124"/>
                </a:lnTo>
                <a:lnTo>
                  <a:pt x="349472" y="73523"/>
                </a:lnTo>
                <a:lnTo>
                  <a:pt x="372645" y="109971"/>
                </a:lnTo>
                <a:lnTo>
                  <a:pt x="387413" y="151289"/>
                </a:lnTo>
                <a:lnTo>
                  <a:pt x="392597" y="196298"/>
                </a:lnTo>
                <a:lnTo>
                  <a:pt x="387413" y="241308"/>
                </a:lnTo>
                <a:lnTo>
                  <a:pt x="372645" y="282625"/>
                </a:lnTo>
                <a:lnTo>
                  <a:pt x="349472" y="319073"/>
                </a:lnTo>
                <a:lnTo>
                  <a:pt x="319073" y="349472"/>
                </a:lnTo>
                <a:lnTo>
                  <a:pt x="282625" y="372645"/>
                </a:lnTo>
                <a:lnTo>
                  <a:pt x="241308" y="387412"/>
                </a:lnTo>
                <a:lnTo>
                  <a:pt x="196298" y="3925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300"/>
              </a:lnSpc>
              <a:spcBef>
                <a:spcPts val="100"/>
              </a:spcBef>
            </a:pPr>
            <a:r>
              <a:rPr spc="305" dirty="0"/>
              <a:t>CUSTOMER</a:t>
            </a:r>
            <a:r>
              <a:rPr spc="-375" dirty="0"/>
              <a:t> </a:t>
            </a:r>
            <a:r>
              <a:rPr spc="280" dirty="0"/>
              <a:t>BEHAVIOR </a:t>
            </a:r>
            <a:r>
              <a:rPr spc="229" dirty="0"/>
              <a:t>DASHBOARD</a:t>
            </a:r>
          </a:p>
        </p:txBody>
      </p:sp>
      <p:sp>
        <p:nvSpPr>
          <p:cNvPr id="7" name="object 7"/>
          <p:cNvSpPr/>
          <p:nvPr/>
        </p:nvSpPr>
        <p:spPr>
          <a:xfrm>
            <a:off x="10582954" y="1775375"/>
            <a:ext cx="393065" cy="393065"/>
          </a:xfrm>
          <a:custGeom>
            <a:avLst/>
            <a:gdLst/>
            <a:ahLst/>
            <a:cxnLst/>
            <a:rect l="l" t="t" r="r" b="b"/>
            <a:pathLst>
              <a:path w="393065" h="393064">
                <a:moveTo>
                  <a:pt x="196298" y="392597"/>
                </a:moveTo>
                <a:lnTo>
                  <a:pt x="151289" y="387413"/>
                </a:lnTo>
                <a:lnTo>
                  <a:pt x="109971" y="372645"/>
                </a:lnTo>
                <a:lnTo>
                  <a:pt x="73523" y="349472"/>
                </a:lnTo>
                <a:lnTo>
                  <a:pt x="43124" y="319073"/>
                </a:lnTo>
                <a:lnTo>
                  <a:pt x="19952" y="282625"/>
                </a:lnTo>
                <a:lnTo>
                  <a:pt x="5184" y="241308"/>
                </a:lnTo>
                <a:lnTo>
                  <a:pt x="0" y="196298"/>
                </a:lnTo>
                <a:lnTo>
                  <a:pt x="5184" y="151289"/>
                </a:lnTo>
                <a:lnTo>
                  <a:pt x="19952" y="109971"/>
                </a:lnTo>
                <a:lnTo>
                  <a:pt x="43124" y="73523"/>
                </a:lnTo>
                <a:lnTo>
                  <a:pt x="73523" y="43124"/>
                </a:lnTo>
                <a:lnTo>
                  <a:pt x="109971" y="19952"/>
                </a:lnTo>
                <a:lnTo>
                  <a:pt x="151289" y="5184"/>
                </a:lnTo>
                <a:lnTo>
                  <a:pt x="196298" y="0"/>
                </a:lnTo>
                <a:lnTo>
                  <a:pt x="241308" y="5184"/>
                </a:lnTo>
                <a:lnTo>
                  <a:pt x="282625" y="19952"/>
                </a:lnTo>
                <a:lnTo>
                  <a:pt x="319073" y="43124"/>
                </a:lnTo>
                <a:lnTo>
                  <a:pt x="349472" y="73523"/>
                </a:lnTo>
                <a:lnTo>
                  <a:pt x="372645" y="109971"/>
                </a:lnTo>
                <a:lnTo>
                  <a:pt x="387413" y="151289"/>
                </a:lnTo>
                <a:lnTo>
                  <a:pt x="392597" y="196298"/>
                </a:lnTo>
                <a:lnTo>
                  <a:pt x="387413" y="241308"/>
                </a:lnTo>
                <a:lnTo>
                  <a:pt x="372645" y="282625"/>
                </a:lnTo>
                <a:lnTo>
                  <a:pt x="349472" y="319073"/>
                </a:lnTo>
                <a:lnTo>
                  <a:pt x="319073" y="349472"/>
                </a:lnTo>
                <a:lnTo>
                  <a:pt x="282625" y="372645"/>
                </a:lnTo>
                <a:lnTo>
                  <a:pt x="241308" y="387413"/>
                </a:lnTo>
                <a:lnTo>
                  <a:pt x="196298" y="3925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582955" y="3021201"/>
            <a:ext cx="393065" cy="393065"/>
          </a:xfrm>
          <a:custGeom>
            <a:avLst/>
            <a:gdLst/>
            <a:ahLst/>
            <a:cxnLst/>
            <a:rect l="l" t="t" r="r" b="b"/>
            <a:pathLst>
              <a:path w="393065" h="393064">
                <a:moveTo>
                  <a:pt x="196298" y="392597"/>
                </a:moveTo>
                <a:lnTo>
                  <a:pt x="151289" y="387413"/>
                </a:lnTo>
                <a:lnTo>
                  <a:pt x="109971" y="372645"/>
                </a:lnTo>
                <a:lnTo>
                  <a:pt x="73523" y="349472"/>
                </a:lnTo>
                <a:lnTo>
                  <a:pt x="43124" y="319073"/>
                </a:lnTo>
                <a:lnTo>
                  <a:pt x="19952" y="282625"/>
                </a:lnTo>
                <a:lnTo>
                  <a:pt x="5184" y="241308"/>
                </a:lnTo>
                <a:lnTo>
                  <a:pt x="0" y="196298"/>
                </a:lnTo>
                <a:lnTo>
                  <a:pt x="5184" y="151289"/>
                </a:lnTo>
                <a:lnTo>
                  <a:pt x="19952" y="109971"/>
                </a:lnTo>
                <a:lnTo>
                  <a:pt x="43124" y="73523"/>
                </a:lnTo>
                <a:lnTo>
                  <a:pt x="73523" y="43124"/>
                </a:lnTo>
                <a:lnTo>
                  <a:pt x="109971" y="19952"/>
                </a:lnTo>
                <a:lnTo>
                  <a:pt x="151289" y="5184"/>
                </a:lnTo>
                <a:lnTo>
                  <a:pt x="196298" y="0"/>
                </a:lnTo>
                <a:lnTo>
                  <a:pt x="241308" y="5184"/>
                </a:lnTo>
                <a:lnTo>
                  <a:pt x="282625" y="19952"/>
                </a:lnTo>
                <a:lnTo>
                  <a:pt x="319073" y="43124"/>
                </a:lnTo>
                <a:lnTo>
                  <a:pt x="349472" y="73523"/>
                </a:lnTo>
                <a:lnTo>
                  <a:pt x="372645" y="109971"/>
                </a:lnTo>
                <a:lnTo>
                  <a:pt x="387413" y="151289"/>
                </a:lnTo>
                <a:lnTo>
                  <a:pt x="392597" y="196298"/>
                </a:lnTo>
                <a:lnTo>
                  <a:pt x="387413" y="241308"/>
                </a:lnTo>
                <a:lnTo>
                  <a:pt x="372645" y="282625"/>
                </a:lnTo>
                <a:lnTo>
                  <a:pt x="349472" y="319073"/>
                </a:lnTo>
                <a:lnTo>
                  <a:pt x="319073" y="349472"/>
                </a:lnTo>
                <a:lnTo>
                  <a:pt x="282625" y="372645"/>
                </a:lnTo>
                <a:lnTo>
                  <a:pt x="241308" y="387413"/>
                </a:lnTo>
                <a:lnTo>
                  <a:pt x="196298" y="3925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664611" y="1669408"/>
            <a:ext cx="6172835" cy="7785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5250">
              <a:lnSpc>
                <a:spcPct val="107100"/>
              </a:lnSpc>
              <a:spcBef>
                <a:spcPts val="100"/>
              </a:spcBef>
            </a:pPr>
            <a:r>
              <a:rPr sz="2800" spc="110" dirty="0">
                <a:solidFill>
                  <a:srgbClr val="FFFFFF"/>
                </a:solidFill>
                <a:latin typeface="Trebuchet MS"/>
                <a:cs typeface="Trebuchet MS"/>
              </a:rPr>
              <a:t>AVG_Duration_M</a:t>
            </a:r>
            <a:r>
              <a:rPr sz="28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610" dirty="0">
                <a:solidFill>
                  <a:srgbClr val="FFFFFF"/>
                </a:solidFill>
                <a:latin typeface="Lucida Sans Unicode"/>
                <a:cs typeface="Lucida Sans Unicode"/>
              </a:rPr>
              <a:t>↔</a:t>
            </a:r>
            <a:r>
              <a:rPr sz="2800" spc="-23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55" dirty="0">
                <a:solidFill>
                  <a:srgbClr val="FFFFFF"/>
                </a:solidFill>
                <a:latin typeface="Trebuchet MS"/>
                <a:cs typeface="Trebuchet MS"/>
              </a:rPr>
              <a:t>Top</a:t>
            </a:r>
            <a:r>
              <a:rPr sz="28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55" dirty="0">
                <a:solidFill>
                  <a:srgbClr val="FFFFFF"/>
                </a:solidFill>
                <a:latin typeface="Trebuchet MS"/>
                <a:cs typeface="Trebuchet MS"/>
              </a:rPr>
              <a:t>Transaction </a:t>
            </a: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per</a:t>
            </a:r>
            <a:r>
              <a:rPr sz="28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Travel</a:t>
            </a:r>
            <a:r>
              <a:rPr sz="28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40" dirty="0">
                <a:solidFill>
                  <a:srgbClr val="FFFFFF"/>
                </a:solidFill>
                <a:latin typeface="Trebuchet MS"/>
                <a:cs typeface="Trebuchet MS"/>
              </a:rPr>
              <a:t>Duration</a:t>
            </a:r>
            <a:endParaRPr sz="2800">
              <a:latin typeface="Trebuchet MS"/>
              <a:cs typeface="Trebuchet MS"/>
            </a:endParaRPr>
          </a:p>
          <a:p>
            <a:pPr marL="12700" marR="1727835">
              <a:lnSpc>
                <a:spcPct val="108200"/>
              </a:lnSpc>
              <a:spcBef>
                <a:spcPts val="2715"/>
              </a:spcBef>
            </a:pPr>
            <a:r>
              <a:rPr sz="2800" spc="110" dirty="0">
                <a:solidFill>
                  <a:srgbClr val="FFFFFF"/>
                </a:solidFill>
                <a:latin typeface="Trebuchet MS"/>
                <a:cs typeface="Trebuchet MS"/>
              </a:rPr>
              <a:t>NO.Tickets_Advanced%</a:t>
            </a:r>
            <a:r>
              <a:rPr sz="28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660" dirty="0">
                <a:solidFill>
                  <a:srgbClr val="FFFFFF"/>
                </a:solidFill>
                <a:latin typeface="Lucida Sans Unicode"/>
                <a:cs typeface="Lucida Sans Unicode"/>
              </a:rPr>
              <a:t>↔ </a:t>
            </a:r>
            <a:r>
              <a:rPr sz="2800" spc="105" dirty="0">
                <a:solidFill>
                  <a:srgbClr val="FFFFFF"/>
                </a:solidFill>
                <a:latin typeface="Trebuchet MS"/>
                <a:cs typeface="Trebuchet MS"/>
              </a:rPr>
              <a:t>NO.Tickets_AnyTime%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Trebuchet MS"/>
                <a:cs typeface="Trebuchet MS"/>
              </a:rPr>
              <a:t>&amp; </a:t>
            </a:r>
            <a:r>
              <a:rPr sz="2800" spc="60" dirty="0">
                <a:solidFill>
                  <a:srgbClr val="FFFFFF"/>
                </a:solidFill>
                <a:latin typeface="Trebuchet MS"/>
                <a:cs typeface="Trebuchet MS"/>
              </a:rPr>
              <a:t>NO.Tickets_Off-</a:t>
            </a:r>
            <a:r>
              <a:rPr sz="2800" spc="250" dirty="0">
                <a:solidFill>
                  <a:srgbClr val="FFFFFF"/>
                </a:solidFill>
                <a:latin typeface="Trebuchet MS"/>
                <a:cs typeface="Trebuchet MS"/>
              </a:rPr>
              <a:t>Peak%</a:t>
            </a:r>
            <a:endParaRPr sz="2800">
              <a:latin typeface="Trebuchet MS"/>
              <a:cs typeface="Trebuchet MS"/>
            </a:endParaRPr>
          </a:p>
          <a:p>
            <a:pPr marL="12700" marR="406400">
              <a:lnSpc>
                <a:spcPct val="107100"/>
              </a:lnSpc>
              <a:spcBef>
                <a:spcPts val="2780"/>
              </a:spcBef>
            </a:pP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Total</a:t>
            </a:r>
            <a:r>
              <a:rPr sz="28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75" dirty="0">
                <a:solidFill>
                  <a:srgbClr val="FFFFFF"/>
                </a:solidFill>
                <a:latin typeface="Trebuchet MS"/>
                <a:cs typeface="Trebuchet MS"/>
              </a:rPr>
              <a:t>Tickets</a:t>
            </a:r>
            <a:r>
              <a:rPr sz="2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per</a:t>
            </a:r>
            <a:r>
              <a:rPr sz="2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Time</a:t>
            </a:r>
            <a:r>
              <a:rPr sz="2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105" dirty="0">
                <a:solidFill>
                  <a:srgbClr val="FFFFFF"/>
                </a:solidFill>
                <a:latin typeface="Trebuchet MS"/>
                <a:cs typeface="Trebuchet MS"/>
              </a:rPr>
              <a:t>Category</a:t>
            </a:r>
            <a:r>
              <a:rPr sz="28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660" dirty="0">
                <a:solidFill>
                  <a:srgbClr val="FFFFFF"/>
                </a:solidFill>
                <a:latin typeface="Lucida Sans Unicode"/>
                <a:cs typeface="Lucida Sans Unicode"/>
              </a:rPr>
              <a:t>↔ </a:t>
            </a:r>
            <a:r>
              <a:rPr sz="2800" spc="145" dirty="0">
                <a:solidFill>
                  <a:srgbClr val="FFFFFF"/>
                </a:solidFill>
                <a:latin typeface="Trebuchet MS"/>
                <a:cs typeface="Trebuchet MS"/>
              </a:rPr>
              <a:t>Passenger</a:t>
            </a:r>
            <a:r>
              <a:rPr sz="28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Ticket</a:t>
            </a:r>
            <a:r>
              <a:rPr sz="28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170" dirty="0">
                <a:solidFill>
                  <a:srgbClr val="FFFFFF"/>
                </a:solidFill>
                <a:latin typeface="Trebuchet MS"/>
                <a:cs typeface="Trebuchet MS"/>
              </a:rPr>
              <a:t>Class</a:t>
            </a:r>
            <a:endParaRPr sz="2800">
              <a:latin typeface="Trebuchet MS"/>
              <a:cs typeface="Trebuchet MS"/>
            </a:endParaRPr>
          </a:p>
          <a:p>
            <a:pPr marL="12700" marR="408940">
              <a:lnSpc>
                <a:spcPct val="108200"/>
              </a:lnSpc>
              <a:spcBef>
                <a:spcPts val="2960"/>
              </a:spcBef>
            </a:pP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Total</a:t>
            </a:r>
            <a:r>
              <a:rPr sz="28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75" dirty="0">
                <a:solidFill>
                  <a:srgbClr val="FFFFFF"/>
                </a:solidFill>
                <a:latin typeface="Trebuchet MS"/>
                <a:cs typeface="Trebuchet MS"/>
              </a:rPr>
              <a:t>Tickets</a:t>
            </a:r>
            <a:r>
              <a:rPr sz="28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per</a:t>
            </a:r>
            <a:r>
              <a:rPr sz="28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Time</a:t>
            </a:r>
            <a:r>
              <a:rPr sz="28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105" dirty="0">
                <a:solidFill>
                  <a:srgbClr val="FFFFFF"/>
                </a:solidFill>
                <a:latin typeface="Trebuchet MS"/>
                <a:cs typeface="Trebuchet MS"/>
              </a:rPr>
              <a:t>Category</a:t>
            </a:r>
            <a:r>
              <a:rPr sz="28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660" dirty="0">
                <a:solidFill>
                  <a:srgbClr val="FFFFFF"/>
                </a:solidFill>
                <a:latin typeface="Lucida Sans Unicode"/>
                <a:cs typeface="Lucida Sans Unicode"/>
              </a:rPr>
              <a:t>↔ </a:t>
            </a:r>
            <a:r>
              <a:rPr sz="2800" spc="145" dirty="0">
                <a:solidFill>
                  <a:srgbClr val="FFFFFF"/>
                </a:solidFill>
                <a:latin typeface="Trebuchet MS"/>
                <a:cs typeface="Trebuchet MS"/>
              </a:rPr>
              <a:t>Passenger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85" dirty="0">
                <a:solidFill>
                  <a:srgbClr val="FFFFFF"/>
                </a:solidFill>
                <a:latin typeface="Trebuchet MS"/>
                <a:cs typeface="Trebuchet MS"/>
              </a:rPr>
              <a:t>Payment</a:t>
            </a:r>
            <a:r>
              <a:rPr sz="2800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110" dirty="0">
                <a:solidFill>
                  <a:srgbClr val="FFFFFF"/>
                </a:solidFill>
                <a:latin typeface="Trebuchet MS"/>
                <a:cs typeface="Trebuchet MS"/>
              </a:rPr>
              <a:t>Method</a:t>
            </a:r>
            <a:endParaRPr sz="2800">
              <a:latin typeface="Trebuchet MS"/>
              <a:cs typeface="Trebuchet MS"/>
            </a:endParaRPr>
          </a:p>
          <a:p>
            <a:pPr marL="14604" marR="5080">
              <a:lnSpc>
                <a:spcPct val="108200"/>
              </a:lnSpc>
              <a:spcBef>
                <a:spcPts val="2870"/>
              </a:spcBef>
            </a:pPr>
            <a:r>
              <a:rPr sz="2800" spc="145" dirty="0">
                <a:solidFill>
                  <a:srgbClr val="FFFFFF"/>
                </a:solidFill>
                <a:latin typeface="Trebuchet MS"/>
                <a:cs typeface="Trebuchet MS"/>
              </a:rPr>
              <a:t>Passenger</a:t>
            </a:r>
            <a:r>
              <a:rPr sz="28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Ticket</a:t>
            </a:r>
            <a:r>
              <a:rPr sz="28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180" dirty="0">
                <a:solidFill>
                  <a:srgbClr val="FFFFFF"/>
                </a:solidFill>
                <a:latin typeface="Trebuchet MS"/>
                <a:cs typeface="Trebuchet MS"/>
              </a:rPr>
              <a:t>Class</a:t>
            </a:r>
            <a:r>
              <a:rPr sz="28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610" dirty="0">
                <a:solidFill>
                  <a:srgbClr val="FFFFFF"/>
                </a:solidFill>
                <a:latin typeface="Lucida Sans Unicode"/>
                <a:cs typeface="Lucida Sans Unicode"/>
              </a:rPr>
              <a:t>↔</a:t>
            </a:r>
            <a:r>
              <a:rPr sz="280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135" dirty="0">
                <a:solidFill>
                  <a:srgbClr val="FFFFFF"/>
                </a:solidFill>
                <a:latin typeface="Trebuchet MS"/>
                <a:cs typeface="Trebuchet MS"/>
              </a:rPr>
              <a:t>Passenger </a:t>
            </a:r>
            <a:r>
              <a:rPr sz="2800" spc="85" dirty="0">
                <a:solidFill>
                  <a:srgbClr val="FFFFFF"/>
                </a:solidFill>
                <a:latin typeface="Trebuchet MS"/>
                <a:cs typeface="Trebuchet MS"/>
              </a:rPr>
              <a:t>Payment</a:t>
            </a:r>
            <a:r>
              <a:rPr sz="28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110" dirty="0">
                <a:solidFill>
                  <a:srgbClr val="FFFFFF"/>
                </a:solidFill>
                <a:latin typeface="Trebuchet MS"/>
                <a:cs typeface="Trebuchet MS"/>
              </a:rPr>
              <a:t>Method</a:t>
            </a:r>
            <a:endParaRPr sz="2800">
              <a:latin typeface="Trebuchet MS"/>
              <a:cs typeface="Trebuchet MS"/>
            </a:endParaRPr>
          </a:p>
          <a:p>
            <a:pPr marL="14604" marR="113030">
              <a:lnSpc>
                <a:spcPct val="108200"/>
              </a:lnSpc>
              <a:spcBef>
                <a:spcPts val="2650"/>
              </a:spcBef>
            </a:pP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No.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60" dirty="0">
                <a:solidFill>
                  <a:srgbClr val="FFFFFF"/>
                </a:solidFill>
                <a:latin typeface="Trebuchet MS"/>
                <a:cs typeface="Trebuchet MS"/>
              </a:rPr>
              <a:t>transaction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95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65" dirty="0">
                <a:solidFill>
                  <a:srgbClr val="FFFFFF"/>
                </a:solidFill>
                <a:latin typeface="Trebuchet MS"/>
                <a:cs typeface="Trebuchet MS"/>
              </a:rPr>
              <a:t>Railcard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610" dirty="0">
                <a:solidFill>
                  <a:srgbClr val="FFFFFF"/>
                </a:solidFill>
                <a:latin typeface="Lucida Sans Unicode"/>
                <a:cs typeface="Lucida Sans Unicode"/>
              </a:rPr>
              <a:t>↔</a:t>
            </a:r>
            <a:r>
              <a:rPr sz="2800" spc="-2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Ticket </a:t>
            </a:r>
            <a:r>
              <a:rPr sz="2800" spc="65" dirty="0">
                <a:solidFill>
                  <a:srgbClr val="FFFFFF"/>
                </a:solidFill>
                <a:latin typeface="Trebuchet MS"/>
                <a:cs typeface="Trebuchet MS"/>
              </a:rPr>
              <a:t>Type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Trebuchet MS"/>
                <a:cs typeface="Trebuchet MS"/>
              </a:rPr>
              <a:t>Passenger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170" dirty="0">
                <a:solidFill>
                  <a:srgbClr val="FFFFFF"/>
                </a:solidFill>
                <a:latin typeface="Trebuchet MS"/>
                <a:cs typeface="Trebuchet MS"/>
              </a:rPr>
              <a:t>Class</a:t>
            </a:r>
            <a:endParaRPr sz="2800">
              <a:latin typeface="Trebuchet MS"/>
              <a:cs typeface="Trebuchet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1026" y="2710666"/>
            <a:ext cx="9172573" cy="590549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81047" y="8285210"/>
            <a:ext cx="393065" cy="393065"/>
          </a:xfrm>
          <a:custGeom>
            <a:avLst/>
            <a:gdLst/>
            <a:ahLst/>
            <a:cxnLst/>
            <a:rect l="l" t="t" r="r" b="b"/>
            <a:pathLst>
              <a:path w="393065" h="393065">
                <a:moveTo>
                  <a:pt x="196298" y="392597"/>
                </a:moveTo>
                <a:lnTo>
                  <a:pt x="151288" y="387412"/>
                </a:lnTo>
                <a:lnTo>
                  <a:pt x="109971" y="372645"/>
                </a:lnTo>
                <a:lnTo>
                  <a:pt x="73523" y="349472"/>
                </a:lnTo>
                <a:lnTo>
                  <a:pt x="43124" y="319073"/>
                </a:lnTo>
                <a:lnTo>
                  <a:pt x="19952" y="282625"/>
                </a:lnTo>
                <a:lnTo>
                  <a:pt x="5184" y="241307"/>
                </a:lnTo>
                <a:lnTo>
                  <a:pt x="0" y="196298"/>
                </a:lnTo>
                <a:lnTo>
                  <a:pt x="5184" y="151288"/>
                </a:lnTo>
                <a:lnTo>
                  <a:pt x="19952" y="109971"/>
                </a:lnTo>
                <a:lnTo>
                  <a:pt x="43124" y="73523"/>
                </a:lnTo>
                <a:lnTo>
                  <a:pt x="73523" y="43124"/>
                </a:lnTo>
                <a:lnTo>
                  <a:pt x="109971" y="19952"/>
                </a:lnTo>
                <a:lnTo>
                  <a:pt x="151288" y="5184"/>
                </a:lnTo>
                <a:lnTo>
                  <a:pt x="196298" y="0"/>
                </a:lnTo>
                <a:lnTo>
                  <a:pt x="241307" y="5184"/>
                </a:lnTo>
                <a:lnTo>
                  <a:pt x="282625" y="19952"/>
                </a:lnTo>
                <a:lnTo>
                  <a:pt x="319073" y="43124"/>
                </a:lnTo>
                <a:lnTo>
                  <a:pt x="349472" y="73523"/>
                </a:lnTo>
                <a:lnTo>
                  <a:pt x="372645" y="109971"/>
                </a:lnTo>
                <a:lnTo>
                  <a:pt x="387412" y="151288"/>
                </a:lnTo>
                <a:lnTo>
                  <a:pt x="392597" y="196298"/>
                </a:lnTo>
                <a:lnTo>
                  <a:pt x="387412" y="241307"/>
                </a:lnTo>
                <a:lnTo>
                  <a:pt x="372645" y="282625"/>
                </a:lnTo>
                <a:lnTo>
                  <a:pt x="349472" y="319073"/>
                </a:lnTo>
                <a:lnTo>
                  <a:pt x="319073" y="349472"/>
                </a:lnTo>
                <a:lnTo>
                  <a:pt x="282625" y="372645"/>
                </a:lnTo>
                <a:lnTo>
                  <a:pt x="241307" y="387412"/>
                </a:lnTo>
                <a:lnTo>
                  <a:pt x="196298" y="3925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581047" y="4924098"/>
            <a:ext cx="393065" cy="393065"/>
          </a:xfrm>
          <a:custGeom>
            <a:avLst/>
            <a:gdLst/>
            <a:ahLst/>
            <a:cxnLst/>
            <a:rect l="l" t="t" r="r" b="b"/>
            <a:pathLst>
              <a:path w="393065" h="393064">
                <a:moveTo>
                  <a:pt x="196298" y="392597"/>
                </a:moveTo>
                <a:lnTo>
                  <a:pt x="151288" y="387413"/>
                </a:lnTo>
                <a:lnTo>
                  <a:pt x="109971" y="372645"/>
                </a:lnTo>
                <a:lnTo>
                  <a:pt x="73523" y="349472"/>
                </a:lnTo>
                <a:lnTo>
                  <a:pt x="43124" y="319073"/>
                </a:lnTo>
                <a:lnTo>
                  <a:pt x="19952" y="282625"/>
                </a:lnTo>
                <a:lnTo>
                  <a:pt x="5184" y="241308"/>
                </a:lnTo>
                <a:lnTo>
                  <a:pt x="0" y="196298"/>
                </a:lnTo>
                <a:lnTo>
                  <a:pt x="5184" y="151289"/>
                </a:lnTo>
                <a:lnTo>
                  <a:pt x="19952" y="109971"/>
                </a:lnTo>
                <a:lnTo>
                  <a:pt x="43124" y="73523"/>
                </a:lnTo>
                <a:lnTo>
                  <a:pt x="73523" y="43124"/>
                </a:lnTo>
                <a:lnTo>
                  <a:pt x="109971" y="19952"/>
                </a:lnTo>
                <a:lnTo>
                  <a:pt x="151288" y="5184"/>
                </a:lnTo>
                <a:lnTo>
                  <a:pt x="196298" y="0"/>
                </a:lnTo>
                <a:lnTo>
                  <a:pt x="241307" y="5184"/>
                </a:lnTo>
                <a:lnTo>
                  <a:pt x="282625" y="19952"/>
                </a:lnTo>
                <a:lnTo>
                  <a:pt x="319073" y="43124"/>
                </a:lnTo>
                <a:lnTo>
                  <a:pt x="349472" y="73523"/>
                </a:lnTo>
                <a:lnTo>
                  <a:pt x="372645" y="109971"/>
                </a:lnTo>
                <a:lnTo>
                  <a:pt x="387412" y="151289"/>
                </a:lnTo>
                <a:lnTo>
                  <a:pt x="392597" y="196298"/>
                </a:lnTo>
                <a:lnTo>
                  <a:pt x="387412" y="241308"/>
                </a:lnTo>
                <a:lnTo>
                  <a:pt x="372645" y="282625"/>
                </a:lnTo>
                <a:lnTo>
                  <a:pt x="349472" y="319073"/>
                </a:lnTo>
                <a:lnTo>
                  <a:pt x="319073" y="349472"/>
                </a:lnTo>
                <a:lnTo>
                  <a:pt x="282625" y="372645"/>
                </a:lnTo>
                <a:lnTo>
                  <a:pt x="241307" y="387413"/>
                </a:lnTo>
                <a:lnTo>
                  <a:pt x="196298" y="3925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581047" y="6611254"/>
            <a:ext cx="393065" cy="393065"/>
          </a:xfrm>
          <a:custGeom>
            <a:avLst/>
            <a:gdLst/>
            <a:ahLst/>
            <a:cxnLst/>
            <a:rect l="l" t="t" r="r" b="b"/>
            <a:pathLst>
              <a:path w="393065" h="393065">
                <a:moveTo>
                  <a:pt x="196298" y="392597"/>
                </a:moveTo>
                <a:lnTo>
                  <a:pt x="151288" y="387412"/>
                </a:lnTo>
                <a:lnTo>
                  <a:pt x="109971" y="372645"/>
                </a:lnTo>
                <a:lnTo>
                  <a:pt x="73523" y="349472"/>
                </a:lnTo>
                <a:lnTo>
                  <a:pt x="43124" y="319073"/>
                </a:lnTo>
                <a:lnTo>
                  <a:pt x="19952" y="282625"/>
                </a:lnTo>
                <a:lnTo>
                  <a:pt x="5184" y="241307"/>
                </a:lnTo>
                <a:lnTo>
                  <a:pt x="0" y="196298"/>
                </a:lnTo>
                <a:lnTo>
                  <a:pt x="5184" y="151288"/>
                </a:lnTo>
                <a:lnTo>
                  <a:pt x="19952" y="109971"/>
                </a:lnTo>
                <a:lnTo>
                  <a:pt x="43124" y="73523"/>
                </a:lnTo>
                <a:lnTo>
                  <a:pt x="73523" y="43124"/>
                </a:lnTo>
                <a:lnTo>
                  <a:pt x="109971" y="19952"/>
                </a:lnTo>
                <a:lnTo>
                  <a:pt x="151288" y="5184"/>
                </a:lnTo>
                <a:lnTo>
                  <a:pt x="196298" y="0"/>
                </a:lnTo>
                <a:lnTo>
                  <a:pt x="241307" y="5184"/>
                </a:lnTo>
                <a:lnTo>
                  <a:pt x="282625" y="19952"/>
                </a:lnTo>
                <a:lnTo>
                  <a:pt x="319073" y="43124"/>
                </a:lnTo>
                <a:lnTo>
                  <a:pt x="349472" y="73523"/>
                </a:lnTo>
                <a:lnTo>
                  <a:pt x="372645" y="109971"/>
                </a:lnTo>
                <a:lnTo>
                  <a:pt x="387412" y="151288"/>
                </a:lnTo>
                <a:lnTo>
                  <a:pt x="392597" y="196298"/>
                </a:lnTo>
                <a:lnTo>
                  <a:pt x="387412" y="241307"/>
                </a:lnTo>
                <a:lnTo>
                  <a:pt x="372645" y="282625"/>
                </a:lnTo>
                <a:lnTo>
                  <a:pt x="349472" y="319073"/>
                </a:lnTo>
                <a:lnTo>
                  <a:pt x="319073" y="349472"/>
                </a:lnTo>
                <a:lnTo>
                  <a:pt x="282625" y="372645"/>
                </a:lnTo>
                <a:lnTo>
                  <a:pt x="241307" y="387412"/>
                </a:lnTo>
                <a:lnTo>
                  <a:pt x="196298" y="3925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582954" y="1956852"/>
            <a:ext cx="393065" cy="393065"/>
          </a:xfrm>
          <a:custGeom>
            <a:avLst/>
            <a:gdLst/>
            <a:ahLst/>
            <a:cxnLst/>
            <a:rect l="l" t="t" r="r" b="b"/>
            <a:pathLst>
              <a:path w="393065" h="393064">
                <a:moveTo>
                  <a:pt x="196298" y="392597"/>
                </a:moveTo>
                <a:lnTo>
                  <a:pt x="151289" y="387413"/>
                </a:lnTo>
                <a:lnTo>
                  <a:pt x="109971" y="372645"/>
                </a:lnTo>
                <a:lnTo>
                  <a:pt x="73523" y="349472"/>
                </a:lnTo>
                <a:lnTo>
                  <a:pt x="43124" y="319073"/>
                </a:lnTo>
                <a:lnTo>
                  <a:pt x="19952" y="282625"/>
                </a:lnTo>
                <a:lnTo>
                  <a:pt x="5184" y="241308"/>
                </a:lnTo>
                <a:lnTo>
                  <a:pt x="0" y="196298"/>
                </a:lnTo>
                <a:lnTo>
                  <a:pt x="5184" y="151289"/>
                </a:lnTo>
                <a:lnTo>
                  <a:pt x="19952" y="109971"/>
                </a:lnTo>
                <a:lnTo>
                  <a:pt x="43124" y="73523"/>
                </a:lnTo>
                <a:lnTo>
                  <a:pt x="73523" y="43124"/>
                </a:lnTo>
                <a:lnTo>
                  <a:pt x="109971" y="19952"/>
                </a:lnTo>
                <a:lnTo>
                  <a:pt x="151289" y="5184"/>
                </a:lnTo>
                <a:lnTo>
                  <a:pt x="196298" y="0"/>
                </a:lnTo>
                <a:lnTo>
                  <a:pt x="241308" y="5184"/>
                </a:lnTo>
                <a:lnTo>
                  <a:pt x="282625" y="19952"/>
                </a:lnTo>
                <a:lnTo>
                  <a:pt x="319073" y="43124"/>
                </a:lnTo>
                <a:lnTo>
                  <a:pt x="349472" y="73523"/>
                </a:lnTo>
                <a:lnTo>
                  <a:pt x="372645" y="109971"/>
                </a:lnTo>
                <a:lnTo>
                  <a:pt x="387413" y="151289"/>
                </a:lnTo>
                <a:lnTo>
                  <a:pt x="392597" y="196298"/>
                </a:lnTo>
                <a:lnTo>
                  <a:pt x="387413" y="241308"/>
                </a:lnTo>
                <a:lnTo>
                  <a:pt x="372645" y="282625"/>
                </a:lnTo>
                <a:lnTo>
                  <a:pt x="349472" y="319073"/>
                </a:lnTo>
                <a:lnTo>
                  <a:pt x="319073" y="349472"/>
                </a:lnTo>
                <a:lnTo>
                  <a:pt x="282625" y="372645"/>
                </a:lnTo>
                <a:lnTo>
                  <a:pt x="241308" y="387413"/>
                </a:lnTo>
                <a:lnTo>
                  <a:pt x="196298" y="3925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582955" y="3248832"/>
            <a:ext cx="393065" cy="393065"/>
          </a:xfrm>
          <a:custGeom>
            <a:avLst/>
            <a:gdLst/>
            <a:ahLst/>
            <a:cxnLst/>
            <a:rect l="l" t="t" r="r" b="b"/>
            <a:pathLst>
              <a:path w="393065" h="393064">
                <a:moveTo>
                  <a:pt x="196298" y="392597"/>
                </a:moveTo>
                <a:lnTo>
                  <a:pt x="151289" y="387413"/>
                </a:lnTo>
                <a:lnTo>
                  <a:pt x="109971" y="372645"/>
                </a:lnTo>
                <a:lnTo>
                  <a:pt x="73523" y="349472"/>
                </a:lnTo>
                <a:lnTo>
                  <a:pt x="43124" y="319073"/>
                </a:lnTo>
                <a:lnTo>
                  <a:pt x="19952" y="282625"/>
                </a:lnTo>
                <a:lnTo>
                  <a:pt x="5184" y="241308"/>
                </a:lnTo>
                <a:lnTo>
                  <a:pt x="0" y="196298"/>
                </a:lnTo>
                <a:lnTo>
                  <a:pt x="5184" y="151289"/>
                </a:lnTo>
                <a:lnTo>
                  <a:pt x="19952" y="109971"/>
                </a:lnTo>
                <a:lnTo>
                  <a:pt x="43124" y="73523"/>
                </a:lnTo>
                <a:lnTo>
                  <a:pt x="73523" y="43124"/>
                </a:lnTo>
                <a:lnTo>
                  <a:pt x="109971" y="19952"/>
                </a:lnTo>
                <a:lnTo>
                  <a:pt x="151289" y="5184"/>
                </a:lnTo>
                <a:lnTo>
                  <a:pt x="196298" y="0"/>
                </a:lnTo>
                <a:lnTo>
                  <a:pt x="241308" y="5184"/>
                </a:lnTo>
                <a:lnTo>
                  <a:pt x="282625" y="19952"/>
                </a:lnTo>
                <a:lnTo>
                  <a:pt x="319073" y="43124"/>
                </a:lnTo>
                <a:lnTo>
                  <a:pt x="349472" y="73523"/>
                </a:lnTo>
                <a:lnTo>
                  <a:pt x="372645" y="109971"/>
                </a:lnTo>
                <a:lnTo>
                  <a:pt x="387413" y="151289"/>
                </a:lnTo>
                <a:lnTo>
                  <a:pt x="392597" y="196298"/>
                </a:lnTo>
                <a:lnTo>
                  <a:pt x="387413" y="241308"/>
                </a:lnTo>
                <a:lnTo>
                  <a:pt x="372645" y="282625"/>
                </a:lnTo>
                <a:lnTo>
                  <a:pt x="349472" y="319073"/>
                </a:lnTo>
                <a:lnTo>
                  <a:pt x="319073" y="349472"/>
                </a:lnTo>
                <a:lnTo>
                  <a:pt x="282625" y="372645"/>
                </a:lnTo>
                <a:lnTo>
                  <a:pt x="241308" y="387413"/>
                </a:lnTo>
                <a:lnTo>
                  <a:pt x="196298" y="3925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1026" y="2638181"/>
            <a:ext cx="9172574" cy="650557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300"/>
              </a:lnSpc>
              <a:spcBef>
                <a:spcPts val="100"/>
              </a:spcBef>
            </a:pPr>
            <a:r>
              <a:rPr spc="305" dirty="0"/>
              <a:t>CUSTOMER</a:t>
            </a:r>
            <a:r>
              <a:rPr spc="-360" dirty="0"/>
              <a:t> </a:t>
            </a:r>
            <a:r>
              <a:rPr spc="390" dirty="0"/>
              <a:t>SATISFACTION</a:t>
            </a:r>
            <a:r>
              <a:rPr spc="-360" dirty="0"/>
              <a:t> </a:t>
            </a:r>
            <a:r>
              <a:rPr spc="260" dirty="0"/>
              <a:t>&amp; </a:t>
            </a:r>
            <a:r>
              <a:rPr spc="215" dirty="0"/>
              <a:t>REFUNDS</a:t>
            </a:r>
            <a:r>
              <a:rPr spc="-385" dirty="0"/>
              <a:t> </a:t>
            </a:r>
            <a:r>
              <a:rPr spc="229" dirty="0"/>
              <a:t>DASHBOARD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664611" y="1850885"/>
            <a:ext cx="558736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100"/>
              </a:lnSpc>
              <a:spcBef>
                <a:spcPts val="100"/>
              </a:spcBef>
            </a:pPr>
            <a:r>
              <a:rPr sz="2800" spc="100" dirty="0">
                <a:solidFill>
                  <a:srgbClr val="FFFFFF"/>
                </a:solidFill>
                <a:latin typeface="Trebuchet MS"/>
                <a:cs typeface="Trebuchet MS"/>
              </a:rPr>
              <a:t>Refund</a:t>
            </a:r>
            <a:r>
              <a:rPr sz="28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110" dirty="0">
                <a:solidFill>
                  <a:srgbClr val="FFFFFF"/>
                </a:solidFill>
                <a:latin typeface="Trebuchet MS"/>
                <a:cs typeface="Trebuchet MS"/>
              </a:rPr>
              <a:t>Request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420" dirty="0">
                <a:solidFill>
                  <a:srgbClr val="FFFFFF"/>
                </a:solidFill>
                <a:latin typeface="Trebuchet MS"/>
                <a:cs typeface="Trebuchet MS"/>
              </a:rPr>
              <a:t>YES%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140" dirty="0">
                <a:solidFill>
                  <a:srgbClr val="FFFFFF"/>
                </a:solidFill>
                <a:latin typeface="Trebuchet MS"/>
                <a:cs typeface="Trebuchet MS"/>
              </a:rPr>
              <a:t>(3.53%)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660" dirty="0">
                <a:solidFill>
                  <a:srgbClr val="FFFFFF"/>
                </a:solidFill>
                <a:latin typeface="Lucida Sans Unicode"/>
                <a:cs typeface="Lucida Sans Unicode"/>
              </a:rPr>
              <a:t>↔ </a:t>
            </a:r>
            <a:r>
              <a:rPr sz="2800" spc="100" dirty="0">
                <a:solidFill>
                  <a:srgbClr val="FFFFFF"/>
                </a:solidFill>
                <a:latin typeface="Trebuchet MS"/>
                <a:cs typeface="Trebuchet MS"/>
              </a:rPr>
              <a:t>Refund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110" dirty="0">
                <a:solidFill>
                  <a:srgbClr val="FFFFFF"/>
                </a:solidFill>
                <a:latin typeface="Trebuchet MS"/>
                <a:cs typeface="Trebuchet MS"/>
              </a:rPr>
              <a:t>Request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434" dirty="0">
                <a:solidFill>
                  <a:srgbClr val="FFFFFF"/>
                </a:solidFill>
                <a:latin typeface="Trebuchet MS"/>
                <a:cs typeface="Trebuchet MS"/>
              </a:rPr>
              <a:t>NO%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130" dirty="0">
                <a:solidFill>
                  <a:srgbClr val="FFFFFF"/>
                </a:solidFill>
                <a:latin typeface="Trebuchet MS"/>
                <a:cs typeface="Trebuchet MS"/>
              </a:rPr>
              <a:t>(96.47%)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662702" y="3155829"/>
            <a:ext cx="5988685" cy="5986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4" marR="5080">
              <a:lnSpc>
                <a:spcPct val="108200"/>
              </a:lnSpc>
              <a:spcBef>
                <a:spcPts val="100"/>
              </a:spcBef>
            </a:pPr>
            <a:r>
              <a:rPr sz="2800" spc="140" dirty="0">
                <a:solidFill>
                  <a:srgbClr val="FFFFFF"/>
                </a:solidFill>
                <a:latin typeface="Trebuchet MS"/>
                <a:cs typeface="Trebuchet MS"/>
              </a:rPr>
              <a:t>YES_Refund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110" dirty="0">
                <a:solidFill>
                  <a:srgbClr val="FFFFFF"/>
                </a:solidFill>
                <a:latin typeface="Trebuchet MS"/>
                <a:cs typeface="Trebuchet MS"/>
              </a:rPr>
              <a:t>Request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95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rebuchet MS"/>
                <a:cs typeface="Trebuchet MS"/>
              </a:rPr>
              <a:t>Journey </a:t>
            </a:r>
            <a:r>
              <a:rPr sz="2800" spc="160" dirty="0">
                <a:solidFill>
                  <a:srgbClr val="FFFFFF"/>
                </a:solidFill>
                <a:latin typeface="Trebuchet MS"/>
                <a:cs typeface="Trebuchet MS"/>
              </a:rPr>
              <a:t>Status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610" dirty="0">
                <a:solidFill>
                  <a:srgbClr val="FFFFFF"/>
                </a:solidFill>
                <a:latin typeface="Lucida Sans Unicode"/>
                <a:cs typeface="Lucida Sans Unicode"/>
              </a:rPr>
              <a:t>↔</a:t>
            </a:r>
            <a:r>
              <a:rPr sz="2800" spc="-2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204" dirty="0">
                <a:solidFill>
                  <a:srgbClr val="FFFFFF"/>
                </a:solidFill>
                <a:latin typeface="Trebuchet MS"/>
                <a:cs typeface="Trebuchet MS"/>
              </a:rPr>
              <a:t>YES%_Refund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110" dirty="0">
                <a:solidFill>
                  <a:srgbClr val="FFFFFF"/>
                </a:solidFill>
                <a:latin typeface="Trebuchet MS"/>
                <a:cs typeface="Trebuchet MS"/>
              </a:rPr>
              <a:t>Request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70" dirty="0">
                <a:solidFill>
                  <a:srgbClr val="FFFFFF"/>
                </a:solidFill>
                <a:latin typeface="Trebuchet MS"/>
                <a:cs typeface="Trebuchet MS"/>
              </a:rPr>
              <a:t>by </a:t>
            </a:r>
            <a:r>
              <a:rPr sz="2800" spc="130" dirty="0">
                <a:solidFill>
                  <a:srgbClr val="FFFFFF"/>
                </a:solidFill>
                <a:latin typeface="Trebuchet MS"/>
                <a:cs typeface="Trebuchet MS"/>
              </a:rPr>
              <a:t>Reason</a:t>
            </a:r>
            <a:r>
              <a:rPr sz="28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8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70" dirty="0">
                <a:solidFill>
                  <a:srgbClr val="FFFFFF"/>
                </a:solidFill>
                <a:latin typeface="Trebuchet MS"/>
                <a:cs typeface="Trebuchet MS"/>
              </a:rPr>
              <a:t>Delay</a:t>
            </a:r>
            <a:endParaRPr sz="2800">
              <a:latin typeface="Trebuchet MS"/>
              <a:cs typeface="Trebuchet MS"/>
            </a:endParaRPr>
          </a:p>
          <a:p>
            <a:pPr marL="12700" marR="62230">
              <a:lnSpc>
                <a:spcPct val="107100"/>
              </a:lnSpc>
              <a:spcBef>
                <a:spcPts val="2180"/>
              </a:spcBef>
            </a:pPr>
            <a:r>
              <a:rPr sz="2800" spc="140" dirty="0">
                <a:solidFill>
                  <a:srgbClr val="FFFFFF"/>
                </a:solidFill>
                <a:latin typeface="Trebuchet MS"/>
                <a:cs typeface="Trebuchet MS"/>
              </a:rPr>
              <a:t>YES_Refund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110" dirty="0">
                <a:solidFill>
                  <a:srgbClr val="FFFFFF"/>
                </a:solidFill>
                <a:latin typeface="Trebuchet MS"/>
                <a:cs typeface="Trebuchet MS"/>
              </a:rPr>
              <a:t>Request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95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Trebuchet MS"/>
                <a:cs typeface="Trebuchet MS"/>
              </a:rPr>
              <a:t>Time </a:t>
            </a:r>
            <a:r>
              <a:rPr sz="2800" spc="105" dirty="0">
                <a:solidFill>
                  <a:srgbClr val="FFFFFF"/>
                </a:solidFill>
                <a:latin typeface="Trebuchet MS"/>
                <a:cs typeface="Trebuchet MS"/>
              </a:rPr>
              <a:t>Category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610" dirty="0">
                <a:solidFill>
                  <a:srgbClr val="FFFFFF"/>
                </a:solidFill>
                <a:latin typeface="Lucida Sans Unicode"/>
                <a:cs typeface="Lucida Sans Unicode"/>
              </a:rPr>
              <a:t>↔</a:t>
            </a:r>
            <a:r>
              <a:rPr sz="2800" spc="-2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800" spc="204" dirty="0">
                <a:solidFill>
                  <a:srgbClr val="FFFFFF"/>
                </a:solidFill>
                <a:latin typeface="Trebuchet MS"/>
                <a:cs typeface="Trebuchet MS"/>
              </a:rPr>
              <a:t>YES%_Refund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100" dirty="0">
                <a:solidFill>
                  <a:srgbClr val="FFFFFF"/>
                </a:solidFill>
                <a:latin typeface="Trebuchet MS"/>
                <a:cs typeface="Trebuchet MS"/>
              </a:rPr>
              <a:t>Request </a:t>
            </a:r>
            <a:r>
              <a:rPr sz="2800" spc="95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28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Ticket</a:t>
            </a:r>
            <a:r>
              <a:rPr sz="28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45" dirty="0">
                <a:solidFill>
                  <a:srgbClr val="FFFFFF"/>
                </a:solidFill>
                <a:latin typeface="Trebuchet MS"/>
                <a:cs typeface="Trebuchet MS"/>
              </a:rPr>
              <a:t>Type</a:t>
            </a:r>
            <a:endParaRPr sz="2800">
              <a:latin typeface="Trebuchet MS"/>
              <a:cs typeface="Trebuchet MS"/>
            </a:endParaRPr>
          </a:p>
          <a:p>
            <a:pPr marL="12700" marR="404495">
              <a:lnSpc>
                <a:spcPct val="108200"/>
              </a:lnSpc>
              <a:spcBef>
                <a:spcPts val="2590"/>
              </a:spcBef>
            </a:pPr>
            <a:r>
              <a:rPr sz="2800" spc="140" dirty="0">
                <a:solidFill>
                  <a:srgbClr val="FFFFFF"/>
                </a:solidFill>
                <a:latin typeface="Trebuchet MS"/>
                <a:cs typeface="Trebuchet MS"/>
              </a:rPr>
              <a:t>YES_Refund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110" dirty="0">
                <a:solidFill>
                  <a:srgbClr val="FFFFFF"/>
                </a:solidFill>
                <a:latin typeface="Trebuchet MS"/>
                <a:cs typeface="Trebuchet MS"/>
              </a:rPr>
              <a:t>Request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95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50" dirty="0">
                <a:solidFill>
                  <a:srgbClr val="FFFFFF"/>
                </a:solidFill>
                <a:latin typeface="Trebuchet MS"/>
                <a:cs typeface="Trebuchet MS"/>
              </a:rPr>
              <a:t>Price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660" dirty="0">
                <a:solidFill>
                  <a:srgbClr val="FFFFFF"/>
                </a:solidFill>
                <a:latin typeface="Lucida Sans Unicode"/>
                <a:cs typeface="Lucida Sans Unicode"/>
              </a:rPr>
              <a:t>↔ </a:t>
            </a:r>
            <a:r>
              <a:rPr sz="2800" spc="140" dirty="0">
                <a:solidFill>
                  <a:srgbClr val="FFFFFF"/>
                </a:solidFill>
                <a:latin typeface="Trebuchet MS"/>
                <a:cs typeface="Trebuchet MS"/>
              </a:rPr>
              <a:t>YES_Refund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110" dirty="0">
                <a:solidFill>
                  <a:srgbClr val="FFFFFF"/>
                </a:solidFill>
                <a:latin typeface="Trebuchet MS"/>
                <a:cs typeface="Trebuchet MS"/>
              </a:rPr>
              <a:t>Request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95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75" dirty="0">
                <a:solidFill>
                  <a:srgbClr val="FFFFFF"/>
                </a:solidFill>
                <a:latin typeface="Trebuchet MS"/>
                <a:cs typeface="Trebuchet MS"/>
              </a:rPr>
              <a:t>Payment </a:t>
            </a:r>
            <a:r>
              <a:rPr sz="2800" spc="110" dirty="0">
                <a:solidFill>
                  <a:srgbClr val="FFFFFF"/>
                </a:solidFill>
                <a:latin typeface="Trebuchet MS"/>
                <a:cs typeface="Trebuchet MS"/>
              </a:rPr>
              <a:t>Method</a:t>
            </a:r>
            <a:endParaRPr sz="2800">
              <a:latin typeface="Trebuchet MS"/>
              <a:cs typeface="Trebuchet MS"/>
            </a:endParaRPr>
          </a:p>
          <a:p>
            <a:pPr marL="14604" marR="55880">
              <a:lnSpc>
                <a:spcPct val="108200"/>
              </a:lnSpc>
              <a:spcBef>
                <a:spcPts val="2270"/>
              </a:spcBef>
            </a:pPr>
            <a:r>
              <a:rPr sz="2800" spc="140" dirty="0">
                <a:solidFill>
                  <a:srgbClr val="FFFFFF"/>
                </a:solidFill>
                <a:latin typeface="Trebuchet MS"/>
                <a:cs typeface="Trebuchet MS"/>
              </a:rPr>
              <a:t>YES_Refund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110" dirty="0">
                <a:solidFill>
                  <a:srgbClr val="FFFFFF"/>
                </a:solidFill>
                <a:latin typeface="Trebuchet MS"/>
                <a:cs typeface="Trebuchet MS"/>
              </a:rPr>
              <a:t>Request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95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65" dirty="0">
                <a:solidFill>
                  <a:srgbClr val="FFFFFF"/>
                </a:solidFill>
                <a:latin typeface="Trebuchet MS"/>
                <a:cs typeface="Trebuchet MS"/>
              </a:rPr>
              <a:t>Railcard</a:t>
            </a:r>
            <a:r>
              <a:rPr sz="2800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-660" dirty="0">
                <a:solidFill>
                  <a:srgbClr val="FFFFFF"/>
                </a:solidFill>
                <a:latin typeface="Lucida Sans Unicode"/>
                <a:cs typeface="Lucida Sans Unicode"/>
              </a:rPr>
              <a:t>↔ </a:t>
            </a:r>
            <a:r>
              <a:rPr sz="2800" spc="100" dirty="0">
                <a:solidFill>
                  <a:srgbClr val="FFFFFF"/>
                </a:solidFill>
                <a:latin typeface="Trebuchet MS"/>
                <a:cs typeface="Trebuchet MS"/>
              </a:rPr>
              <a:t>Refund</a:t>
            </a:r>
            <a:r>
              <a:rPr sz="28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110" dirty="0">
                <a:solidFill>
                  <a:srgbClr val="FFFFFF"/>
                </a:solidFill>
                <a:latin typeface="Trebuchet MS"/>
                <a:cs typeface="Trebuchet MS"/>
              </a:rPr>
              <a:t>Request</a:t>
            </a:r>
            <a:r>
              <a:rPr sz="2800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400" dirty="0">
                <a:solidFill>
                  <a:srgbClr val="FFFFFF"/>
                </a:solidFill>
                <a:latin typeface="Trebuchet MS"/>
                <a:cs typeface="Trebuchet MS"/>
              </a:rPr>
              <a:t>YES%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916760" y="6841642"/>
            <a:ext cx="44545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85" dirty="0">
                <a:solidFill>
                  <a:srgbClr val="FFFFFF"/>
                </a:solidFill>
                <a:latin typeface="Trebuchet MS"/>
                <a:cs typeface="Trebuchet MS"/>
              </a:rPr>
              <a:t>Railtics</a:t>
            </a:r>
            <a:r>
              <a:rPr sz="3000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300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Trebuchet MS"/>
                <a:cs typeface="Trebuchet MS"/>
              </a:rPr>
              <a:t>always</a:t>
            </a:r>
            <a:r>
              <a:rPr sz="300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Trebuchet MS"/>
                <a:cs typeface="Trebuchet MS"/>
              </a:rPr>
              <a:t>ready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17414" y="4591531"/>
            <a:ext cx="1277874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spc="575" dirty="0">
                <a:solidFill>
                  <a:srgbClr val="FFFFFF"/>
                </a:solidFill>
                <a:latin typeface="Tahoma"/>
                <a:cs typeface="Tahoma"/>
              </a:rPr>
              <a:t>Recommendation</a:t>
            </a:r>
            <a:endParaRPr sz="120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9415554"/>
            <a:ext cx="4847590" cy="9525"/>
          </a:xfrm>
          <a:custGeom>
            <a:avLst/>
            <a:gdLst/>
            <a:ahLst/>
            <a:cxnLst/>
            <a:rect l="l" t="t" r="r" b="b"/>
            <a:pathLst>
              <a:path w="4847590" h="9525">
                <a:moveTo>
                  <a:pt x="4847353" y="9319"/>
                </a:moveTo>
                <a:lnTo>
                  <a:pt x="0" y="9319"/>
                </a:lnTo>
                <a:lnTo>
                  <a:pt x="0" y="0"/>
                </a:lnTo>
                <a:lnTo>
                  <a:pt x="4847353" y="0"/>
                </a:lnTo>
                <a:lnTo>
                  <a:pt x="4847353" y="9319"/>
                </a:lnTo>
                <a:close/>
              </a:path>
            </a:pathLst>
          </a:custGeom>
          <a:solidFill>
            <a:srgbClr val="FFFFFF">
              <a:alpha val="2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945269"/>
            <a:ext cx="4847590" cy="9525"/>
          </a:xfrm>
          <a:custGeom>
            <a:avLst/>
            <a:gdLst/>
            <a:ahLst/>
            <a:cxnLst/>
            <a:rect l="l" t="t" r="r" b="b"/>
            <a:pathLst>
              <a:path w="4847590" h="9525">
                <a:moveTo>
                  <a:pt x="4847353" y="9319"/>
                </a:moveTo>
                <a:lnTo>
                  <a:pt x="0" y="9319"/>
                </a:lnTo>
                <a:lnTo>
                  <a:pt x="0" y="0"/>
                </a:lnTo>
                <a:lnTo>
                  <a:pt x="4847353" y="0"/>
                </a:lnTo>
                <a:lnTo>
                  <a:pt x="4847353" y="9319"/>
                </a:lnTo>
                <a:close/>
              </a:path>
            </a:pathLst>
          </a:custGeom>
          <a:solidFill>
            <a:srgbClr val="FFFFFF">
              <a:alpha val="2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0" y="3144476"/>
            <a:ext cx="4847590" cy="5218430"/>
            <a:chOff x="0" y="3144476"/>
            <a:chExt cx="4847590" cy="5218430"/>
          </a:xfrm>
        </p:grpSpPr>
        <p:sp>
          <p:nvSpPr>
            <p:cNvPr id="8" name="object 8"/>
            <p:cNvSpPr/>
            <p:nvPr/>
          </p:nvSpPr>
          <p:spPr>
            <a:xfrm>
              <a:off x="0" y="4023651"/>
              <a:ext cx="4847590" cy="4323080"/>
            </a:xfrm>
            <a:custGeom>
              <a:avLst/>
              <a:gdLst/>
              <a:ahLst/>
              <a:cxnLst/>
              <a:rect l="l" t="t" r="r" b="b"/>
              <a:pathLst>
                <a:path w="4847590" h="4323080">
                  <a:moveTo>
                    <a:pt x="4847348" y="4313529"/>
                  </a:moveTo>
                  <a:lnTo>
                    <a:pt x="0" y="4313529"/>
                  </a:lnTo>
                  <a:lnTo>
                    <a:pt x="0" y="4322851"/>
                  </a:lnTo>
                  <a:lnTo>
                    <a:pt x="4847348" y="4322851"/>
                  </a:lnTo>
                  <a:lnTo>
                    <a:pt x="4847348" y="4313529"/>
                  </a:lnTo>
                  <a:close/>
                </a:path>
                <a:path w="4847590" h="4323080">
                  <a:moveTo>
                    <a:pt x="4847348" y="3235147"/>
                  </a:moveTo>
                  <a:lnTo>
                    <a:pt x="0" y="3235147"/>
                  </a:lnTo>
                  <a:lnTo>
                    <a:pt x="0" y="3244469"/>
                  </a:lnTo>
                  <a:lnTo>
                    <a:pt x="4847348" y="3244469"/>
                  </a:lnTo>
                  <a:lnTo>
                    <a:pt x="4847348" y="3235147"/>
                  </a:lnTo>
                  <a:close/>
                </a:path>
                <a:path w="4847590" h="4323080">
                  <a:moveTo>
                    <a:pt x="4847348" y="2156764"/>
                  </a:moveTo>
                  <a:lnTo>
                    <a:pt x="0" y="2156764"/>
                  </a:lnTo>
                  <a:lnTo>
                    <a:pt x="0" y="2166086"/>
                  </a:lnTo>
                  <a:lnTo>
                    <a:pt x="4847348" y="2166086"/>
                  </a:lnTo>
                  <a:lnTo>
                    <a:pt x="4847348" y="2156764"/>
                  </a:lnTo>
                  <a:close/>
                </a:path>
                <a:path w="4847590" h="4323080">
                  <a:moveTo>
                    <a:pt x="4847348" y="1078382"/>
                  </a:moveTo>
                  <a:lnTo>
                    <a:pt x="0" y="1078382"/>
                  </a:lnTo>
                  <a:lnTo>
                    <a:pt x="0" y="1087704"/>
                  </a:lnTo>
                  <a:lnTo>
                    <a:pt x="4847348" y="1087704"/>
                  </a:lnTo>
                  <a:lnTo>
                    <a:pt x="4847348" y="1078382"/>
                  </a:lnTo>
                  <a:close/>
                </a:path>
                <a:path w="4847590" h="4323080">
                  <a:moveTo>
                    <a:pt x="4847348" y="0"/>
                  </a:moveTo>
                  <a:lnTo>
                    <a:pt x="0" y="0"/>
                  </a:lnTo>
                  <a:lnTo>
                    <a:pt x="0" y="9321"/>
                  </a:lnTo>
                  <a:lnTo>
                    <a:pt x="4847348" y="9321"/>
                  </a:lnTo>
                  <a:lnTo>
                    <a:pt x="4847348" y="0"/>
                  </a:lnTo>
                  <a:close/>
                </a:path>
              </a:pathLst>
            </a:custGeom>
            <a:solidFill>
              <a:srgbClr val="FFFFFF">
                <a:alpha val="2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3550" y="5106691"/>
              <a:ext cx="1229995" cy="3235325"/>
            </a:xfrm>
            <a:custGeom>
              <a:avLst/>
              <a:gdLst/>
              <a:ahLst/>
              <a:cxnLst/>
              <a:rect l="l" t="t" r="r" b="b"/>
              <a:pathLst>
                <a:path w="1229994" h="3235325">
                  <a:moveTo>
                    <a:pt x="0" y="3235142"/>
                  </a:moveTo>
                  <a:lnTo>
                    <a:pt x="1229657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22508" y="5085649"/>
              <a:ext cx="1271905" cy="3277235"/>
            </a:xfrm>
            <a:custGeom>
              <a:avLst/>
              <a:gdLst/>
              <a:ahLst/>
              <a:cxnLst/>
              <a:rect l="l" t="t" r="r" b="b"/>
              <a:pathLst>
                <a:path w="1271905" h="3277234">
                  <a:moveTo>
                    <a:pt x="18879" y="3277224"/>
                  </a:moveTo>
                  <a:lnTo>
                    <a:pt x="0" y="3254021"/>
                  </a:lnTo>
                  <a:lnTo>
                    <a:pt x="453" y="3251332"/>
                  </a:lnTo>
                  <a:lnTo>
                    <a:pt x="1441" y="3248733"/>
                  </a:lnTo>
                  <a:lnTo>
                    <a:pt x="1232086" y="10992"/>
                  </a:lnTo>
                  <a:lnTo>
                    <a:pt x="1252860" y="0"/>
                  </a:lnTo>
                  <a:lnTo>
                    <a:pt x="1255550" y="453"/>
                  </a:lnTo>
                  <a:lnTo>
                    <a:pt x="1271740" y="23202"/>
                  </a:lnTo>
                  <a:lnTo>
                    <a:pt x="1271287" y="25892"/>
                  </a:lnTo>
                  <a:lnTo>
                    <a:pt x="39653" y="3266233"/>
                  </a:lnTo>
                  <a:lnTo>
                    <a:pt x="24438" y="3277060"/>
                  </a:lnTo>
                  <a:lnTo>
                    <a:pt x="18879" y="3277224"/>
                  </a:lnTo>
                  <a:close/>
                </a:path>
              </a:pathLst>
            </a:custGeom>
            <a:solidFill>
              <a:srgbClr val="59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73208" y="5106691"/>
              <a:ext cx="1229995" cy="431800"/>
            </a:xfrm>
            <a:custGeom>
              <a:avLst/>
              <a:gdLst/>
              <a:ahLst/>
              <a:cxnLst/>
              <a:rect l="l" t="t" r="r" b="b"/>
              <a:pathLst>
                <a:path w="1229995" h="431800">
                  <a:moveTo>
                    <a:pt x="1229657" y="431352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52117" y="5085600"/>
              <a:ext cx="1271905" cy="473709"/>
            </a:xfrm>
            <a:custGeom>
              <a:avLst/>
              <a:gdLst/>
              <a:ahLst/>
              <a:cxnLst/>
              <a:rect l="l" t="t" r="r" b="b"/>
              <a:pathLst>
                <a:path w="1271905" h="473710">
                  <a:moveTo>
                    <a:pt x="1249130" y="473532"/>
                  </a:moveTo>
                  <a:lnTo>
                    <a:pt x="11525" y="39956"/>
                  </a:lnTo>
                  <a:lnTo>
                    <a:pt x="0" y="19473"/>
                  </a:lnTo>
                  <a:lnTo>
                    <a:pt x="383" y="16773"/>
                  </a:lnTo>
                  <a:lnTo>
                    <a:pt x="22706" y="0"/>
                  </a:lnTo>
                  <a:lnTo>
                    <a:pt x="25407" y="383"/>
                  </a:lnTo>
                  <a:lnTo>
                    <a:pt x="28031" y="1303"/>
                  </a:lnTo>
                  <a:lnTo>
                    <a:pt x="1260312" y="433576"/>
                  </a:lnTo>
                  <a:lnTo>
                    <a:pt x="1271838" y="454059"/>
                  </a:lnTo>
                  <a:lnTo>
                    <a:pt x="1271454" y="456759"/>
                  </a:lnTo>
                  <a:lnTo>
                    <a:pt x="1254683" y="473225"/>
                  </a:lnTo>
                  <a:lnTo>
                    <a:pt x="1249130" y="473532"/>
                  </a:lnTo>
                  <a:close/>
                </a:path>
              </a:pathLst>
            </a:custGeom>
            <a:solidFill>
              <a:srgbClr val="59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002865" y="3165605"/>
              <a:ext cx="1229995" cy="2372995"/>
            </a:xfrm>
            <a:custGeom>
              <a:avLst/>
              <a:gdLst/>
              <a:ahLst/>
              <a:cxnLst/>
              <a:rect l="l" t="t" r="r" b="b"/>
              <a:pathLst>
                <a:path w="1229994" h="2372995">
                  <a:moveTo>
                    <a:pt x="0" y="2372437"/>
                  </a:moveTo>
                  <a:lnTo>
                    <a:pt x="1229657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81736" y="3144476"/>
              <a:ext cx="1272540" cy="2414905"/>
            </a:xfrm>
            <a:custGeom>
              <a:avLst/>
              <a:gdLst/>
              <a:ahLst/>
              <a:cxnLst/>
              <a:rect l="l" t="t" r="r" b="b"/>
              <a:pathLst>
                <a:path w="1272539" h="2414904">
                  <a:moveTo>
                    <a:pt x="1252166" y="42236"/>
                  </a:moveTo>
                  <a:lnTo>
                    <a:pt x="1230152" y="25566"/>
                  </a:lnTo>
                  <a:lnTo>
                    <a:pt x="1230032" y="25213"/>
                  </a:lnTo>
                  <a:lnTo>
                    <a:pt x="1229679" y="22509"/>
                  </a:lnTo>
                  <a:lnTo>
                    <a:pt x="1230025" y="17321"/>
                  </a:lnTo>
                  <a:lnTo>
                    <a:pt x="1230049" y="16960"/>
                  </a:lnTo>
                  <a:lnTo>
                    <a:pt x="1230708" y="14300"/>
                  </a:lnTo>
                  <a:lnTo>
                    <a:pt x="1233115" y="9656"/>
                  </a:lnTo>
                  <a:lnTo>
                    <a:pt x="1233223" y="9341"/>
                  </a:lnTo>
                  <a:lnTo>
                    <a:pt x="1233449" y="9011"/>
                  </a:lnTo>
                  <a:lnTo>
                    <a:pt x="1234886" y="7179"/>
                  </a:lnTo>
                  <a:lnTo>
                    <a:pt x="1237115" y="5228"/>
                  </a:lnTo>
                  <a:lnTo>
                    <a:pt x="1238887" y="3736"/>
                  </a:lnTo>
                  <a:lnTo>
                    <a:pt x="1239071" y="3517"/>
                  </a:lnTo>
                  <a:lnTo>
                    <a:pt x="1249806" y="0"/>
                  </a:lnTo>
                  <a:lnTo>
                    <a:pt x="1249576" y="0"/>
                  </a:lnTo>
                  <a:lnTo>
                    <a:pt x="1247264" y="301"/>
                  </a:lnTo>
                  <a:lnTo>
                    <a:pt x="1254620" y="301"/>
                  </a:lnTo>
                  <a:lnTo>
                    <a:pt x="1257589" y="1100"/>
                  </a:lnTo>
                  <a:lnTo>
                    <a:pt x="1262035" y="3299"/>
                  </a:lnTo>
                  <a:lnTo>
                    <a:pt x="1262374" y="3517"/>
                  </a:lnTo>
                  <a:lnTo>
                    <a:pt x="1262795" y="3736"/>
                  </a:lnTo>
                  <a:lnTo>
                    <a:pt x="1264736" y="5228"/>
                  </a:lnTo>
                  <a:lnTo>
                    <a:pt x="1265034" y="5495"/>
                  </a:lnTo>
                  <a:lnTo>
                    <a:pt x="1266182" y="6881"/>
                  </a:lnTo>
                  <a:lnTo>
                    <a:pt x="1268046" y="9011"/>
                  </a:lnTo>
                  <a:lnTo>
                    <a:pt x="1268273" y="9341"/>
                  </a:lnTo>
                  <a:lnTo>
                    <a:pt x="1268538" y="9656"/>
                  </a:lnTo>
                  <a:lnTo>
                    <a:pt x="1269759" y="11777"/>
                  </a:lnTo>
                  <a:lnTo>
                    <a:pt x="1269932" y="12138"/>
                  </a:lnTo>
                  <a:lnTo>
                    <a:pt x="1270535" y="14072"/>
                  </a:lnTo>
                  <a:lnTo>
                    <a:pt x="1271512" y="16960"/>
                  </a:lnTo>
                  <a:lnTo>
                    <a:pt x="1271576" y="17321"/>
                  </a:lnTo>
                  <a:lnTo>
                    <a:pt x="1271893" y="19749"/>
                  </a:lnTo>
                  <a:lnTo>
                    <a:pt x="1271915" y="20149"/>
                  </a:lnTo>
                  <a:lnTo>
                    <a:pt x="1271709" y="22509"/>
                  </a:lnTo>
                  <a:lnTo>
                    <a:pt x="1271529" y="25213"/>
                  </a:lnTo>
                  <a:lnTo>
                    <a:pt x="1254920" y="41866"/>
                  </a:lnTo>
                  <a:lnTo>
                    <a:pt x="1252166" y="42236"/>
                  </a:lnTo>
                  <a:close/>
                </a:path>
                <a:path w="1272539" h="2414904">
                  <a:moveTo>
                    <a:pt x="1253326" y="301"/>
                  </a:moveTo>
                  <a:lnTo>
                    <a:pt x="1247264" y="301"/>
                  </a:lnTo>
                  <a:lnTo>
                    <a:pt x="1249576" y="0"/>
                  </a:lnTo>
                  <a:lnTo>
                    <a:pt x="1249806" y="0"/>
                  </a:lnTo>
                  <a:lnTo>
                    <a:pt x="1253326" y="301"/>
                  </a:lnTo>
                  <a:close/>
                </a:path>
                <a:path w="1272539" h="2414904">
                  <a:moveTo>
                    <a:pt x="1253601" y="301"/>
                  </a:moveTo>
                  <a:lnTo>
                    <a:pt x="1253326" y="301"/>
                  </a:lnTo>
                  <a:lnTo>
                    <a:pt x="1249806" y="0"/>
                  </a:lnTo>
                  <a:lnTo>
                    <a:pt x="1249075" y="0"/>
                  </a:lnTo>
                  <a:lnTo>
                    <a:pt x="1253601" y="301"/>
                  </a:lnTo>
                  <a:close/>
                </a:path>
                <a:path w="1272539" h="2414904">
                  <a:moveTo>
                    <a:pt x="1244577" y="1100"/>
                  </a:moveTo>
                  <a:lnTo>
                    <a:pt x="1246919" y="301"/>
                  </a:lnTo>
                  <a:lnTo>
                    <a:pt x="1247096" y="301"/>
                  </a:lnTo>
                  <a:lnTo>
                    <a:pt x="1244577" y="1100"/>
                  </a:lnTo>
                  <a:close/>
                </a:path>
                <a:path w="1272539" h="2414904">
                  <a:moveTo>
                    <a:pt x="1257509" y="1100"/>
                  </a:moveTo>
                  <a:lnTo>
                    <a:pt x="1254620" y="301"/>
                  </a:lnTo>
                  <a:lnTo>
                    <a:pt x="1254749" y="301"/>
                  </a:lnTo>
                  <a:lnTo>
                    <a:pt x="1257509" y="1100"/>
                  </a:lnTo>
                  <a:close/>
                </a:path>
                <a:path w="1272539" h="2414904">
                  <a:moveTo>
                    <a:pt x="1241552" y="2116"/>
                  </a:moveTo>
                  <a:lnTo>
                    <a:pt x="1241795" y="1983"/>
                  </a:lnTo>
                  <a:lnTo>
                    <a:pt x="1244577" y="1100"/>
                  </a:lnTo>
                  <a:lnTo>
                    <a:pt x="1241552" y="2116"/>
                  </a:lnTo>
                  <a:close/>
                </a:path>
                <a:path w="1272539" h="2414904">
                  <a:moveTo>
                    <a:pt x="1262795" y="3736"/>
                  </a:moveTo>
                  <a:lnTo>
                    <a:pt x="1262374" y="3517"/>
                  </a:lnTo>
                  <a:lnTo>
                    <a:pt x="1262511" y="3517"/>
                  </a:lnTo>
                  <a:lnTo>
                    <a:pt x="1262795" y="3736"/>
                  </a:lnTo>
                  <a:close/>
                </a:path>
                <a:path w="1272539" h="2414904">
                  <a:moveTo>
                    <a:pt x="22109" y="2414696"/>
                  </a:moveTo>
                  <a:lnTo>
                    <a:pt x="0" y="2394546"/>
                  </a:lnTo>
                  <a:lnTo>
                    <a:pt x="475" y="2389006"/>
                  </a:lnTo>
                  <a:lnTo>
                    <a:pt x="1233" y="2386386"/>
                  </a:lnTo>
                  <a:lnTo>
                    <a:pt x="1230708" y="14300"/>
                  </a:lnTo>
                  <a:lnTo>
                    <a:pt x="1230049" y="16960"/>
                  </a:lnTo>
                  <a:lnTo>
                    <a:pt x="1229679" y="22509"/>
                  </a:lnTo>
                  <a:lnTo>
                    <a:pt x="1252166" y="42236"/>
                  </a:lnTo>
                  <a:lnTo>
                    <a:pt x="1263464" y="42236"/>
                  </a:lnTo>
                  <a:lnTo>
                    <a:pt x="38466" y="2405684"/>
                  </a:lnTo>
                  <a:lnTo>
                    <a:pt x="36762" y="2407814"/>
                  </a:lnTo>
                  <a:lnTo>
                    <a:pt x="32509" y="2411396"/>
                  </a:lnTo>
                  <a:lnTo>
                    <a:pt x="30120" y="2412712"/>
                  </a:lnTo>
                  <a:lnTo>
                    <a:pt x="24819" y="2414394"/>
                  </a:lnTo>
                  <a:lnTo>
                    <a:pt x="22109" y="2414696"/>
                  </a:lnTo>
                  <a:close/>
                </a:path>
                <a:path w="1272539" h="2414904">
                  <a:moveTo>
                    <a:pt x="1263464" y="42236"/>
                  </a:moveTo>
                  <a:lnTo>
                    <a:pt x="1252166" y="42236"/>
                  </a:lnTo>
                  <a:lnTo>
                    <a:pt x="1254920" y="41866"/>
                  </a:lnTo>
                  <a:lnTo>
                    <a:pt x="1260138" y="40101"/>
                  </a:lnTo>
                  <a:lnTo>
                    <a:pt x="1262557" y="38692"/>
                  </a:lnTo>
                  <a:lnTo>
                    <a:pt x="1266687" y="35078"/>
                  </a:lnTo>
                  <a:lnTo>
                    <a:pt x="1268181" y="33135"/>
                  </a:lnTo>
                  <a:lnTo>
                    <a:pt x="1263464" y="42236"/>
                  </a:lnTo>
                  <a:close/>
                </a:path>
              </a:pathLst>
            </a:custGeom>
            <a:solidFill>
              <a:srgbClr val="59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496953" y="3119008"/>
            <a:ext cx="3782695" cy="5269865"/>
            <a:chOff x="496953" y="3119008"/>
            <a:chExt cx="3782695" cy="5269865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6953" y="8295236"/>
              <a:ext cx="93193" cy="9319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6611" y="5060094"/>
              <a:ext cx="93193" cy="9319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56269" y="5491446"/>
              <a:ext cx="93193" cy="9319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85926" y="3119008"/>
              <a:ext cx="93193" cy="931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05378" y="1079625"/>
            <a:ext cx="4176395" cy="5861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50" spc="180" dirty="0"/>
              <a:t>Recommendations</a:t>
            </a:r>
            <a:endParaRPr sz="3650"/>
          </a:p>
        </p:txBody>
      </p:sp>
      <p:sp>
        <p:nvSpPr>
          <p:cNvPr id="3" name="object 3"/>
          <p:cNvSpPr txBox="1"/>
          <p:nvPr/>
        </p:nvSpPr>
        <p:spPr>
          <a:xfrm>
            <a:off x="5175298" y="1651125"/>
            <a:ext cx="312420" cy="5861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50" spc="-455" dirty="0">
                <a:solidFill>
                  <a:srgbClr val="FFFFFF"/>
                </a:solidFill>
                <a:latin typeface="Tahoma"/>
                <a:cs typeface="Tahoma"/>
              </a:rPr>
              <a:t>1.</a:t>
            </a:r>
            <a:endParaRPr sz="365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98205" y="1651125"/>
            <a:ext cx="12103735" cy="2300605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493395" marR="5080" indent="741045">
              <a:lnSpc>
                <a:spcPct val="102699"/>
              </a:lnSpc>
              <a:spcBef>
                <a:spcPts val="10"/>
              </a:spcBef>
            </a:pPr>
            <a:r>
              <a:rPr sz="3650" spc="235" dirty="0">
                <a:solidFill>
                  <a:srgbClr val="FFFFFF"/>
                </a:solidFill>
                <a:latin typeface="Tahoma"/>
                <a:cs typeface="Tahoma"/>
              </a:rPr>
              <a:t>Improve</a:t>
            </a:r>
            <a:r>
              <a:rPr sz="3650" spc="-3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50" spc="120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sz="3650" spc="-3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50" spc="270" dirty="0">
                <a:solidFill>
                  <a:srgbClr val="FFFFFF"/>
                </a:solidFill>
                <a:latin typeface="Tahoma"/>
                <a:cs typeface="Tahoma"/>
              </a:rPr>
              <a:t>Accuracy</a:t>
            </a:r>
            <a:r>
              <a:rPr sz="3650" spc="-3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50" spc="75" dirty="0">
                <a:solidFill>
                  <a:srgbClr val="FFFFFF"/>
                </a:solidFill>
                <a:latin typeface="Tahoma"/>
                <a:cs typeface="Tahoma"/>
              </a:rPr>
              <a:t>–</a:t>
            </a:r>
            <a:r>
              <a:rPr sz="3650" spc="-3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50" spc="160" dirty="0">
                <a:solidFill>
                  <a:srgbClr val="FFFFFF"/>
                </a:solidFill>
                <a:latin typeface="Tahoma"/>
                <a:cs typeface="Tahoma"/>
              </a:rPr>
              <a:t>Ensure</a:t>
            </a:r>
            <a:r>
              <a:rPr sz="3650" spc="-3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50" spc="195" dirty="0">
                <a:solidFill>
                  <a:srgbClr val="FFFFFF"/>
                </a:solidFill>
                <a:latin typeface="Tahoma"/>
                <a:cs typeface="Tahoma"/>
              </a:rPr>
              <a:t>precise</a:t>
            </a:r>
            <a:r>
              <a:rPr sz="3650" spc="-3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50" spc="80" dirty="0">
                <a:solidFill>
                  <a:srgbClr val="FFFFFF"/>
                </a:solidFill>
                <a:latin typeface="Tahoma"/>
                <a:cs typeface="Tahoma"/>
              </a:rPr>
              <a:t>train </a:t>
            </a:r>
            <a:r>
              <a:rPr sz="3650" spc="180" dirty="0">
                <a:solidFill>
                  <a:srgbClr val="FFFFFF"/>
                </a:solidFill>
                <a:latin typeface="Tahoma"/>
                <a:cs typeface="Tahoma"/>
              </a:rPr>
              <a:t>schedule</a:t>
            </a:r>
            <a:r>
              <a:rPr sz="3650" spc="-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50" spc="155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sz="3650" spc="-2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50" spc="155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3650" spc="-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50" spc="175" dirty="0">
                <a:solidFill>
                  <a:srgbClr val="FFFFFF"/>
                </a:solidFill>
                <a:latin typeface="Tahoma"/>
                <a:cs typeface="Tahoma"/>
              </a:rPr>
              <a:t>better</a:t>
            </a:r>
            <a:r>
              <a:rPr sz="3650" spc="-2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50" spc="120" dirty="0">
                <a:solidFill>
                  <a:srgbClr val="FFFFFF"/>
                </a:solidFill>
                <a:latin typeface="Tahoma"/>
                <a:cs typeface="Tahoma"/>
              </a:rPr>
              <a:t>analysis</a:t>
            </a:r>
            <a:r>
              <a:rPr sz="3650" spc="-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50" spc="14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3650" spc="-2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50" spc="210" dirty="0">
                <a:solidFill>
                  <a:srgbClr val="FFFFFF"/>
                </a:solidFill>
                <a:latin typeface="Tahoma"/>
                <a:cs typeface="Tahoma"/>
              </a:rPr>
              <a:t>reduced</a:t>
            </a:r>
            <a:r>
              <a:rPr sz="3650" spc="-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50" spc="45" dirty="0">
                <a:solidFill>
                  <a:srgbClr val="FFFFFF"/>
                </a:solidFill>
                <a:latin typeface="Tahoma"/>
                <a:cs typeface="Tahoma"/>
              </a:rPr>
              <a:t>delays.</a:t>
            </a:r>
            <a:endParaRPr sz="3650">
              <a:latin typeface="Tahoma"/>
              <a:cs typeface="Tahoma"/>
            </a:endParaRPr>
          </a:p>
          <a:p>
            <a:pPr marL="2295525" marR="192405" indent="-2283460">
              <a:lnSpc>
                <a:spcPct val="102699"/>
              </a:lnSpc>
              <a:tabLst>
                <a:tab pos="681355" algn="l"/>
              </a:tabLst>
            </a:pPr>
            <a:r>
              <a:rPr sz="3650" spc="-25" dirty="0">
                <a:solidFill>
                  <a:srgbClr val="FFFFFF"/>
                </a:solidFill>
                <a:latin typeface="Tahoma"/>
                <a:cs typeface="Tahoma"/>
              </a:rPr>
              <a:t>2.</a:t>
            </a:r>
            <a:r>
              <a:rPr sz="365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3650" spc="185" dirty="0">
                <a:solidFill>
                  <a:srgbClr val="FFFFFF"/>
                </a:solidFill>
                <a:latin typeface="Tahoma"/>
                <a:cs typeface="Tahoma"/>
              </a:rPr>
              <a:t>Optimize</a:t>
            </a:r>
            <a:r>
              <a:rPr sz="3650" spc="-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50" spc="190" dirty="0">
                <a:solidFill>
                  <a:srgbClr val="FFFFFF"/>
                </a:solidFill>
                <a:latin typeface="Tahoma"/>
                <a:cs typeface="Tahoma"/>
              </a:rPr>
              <a:t>Resource</a:t>
            </a:r>
            <a:r>
              <a:rPr sz="3650" spc="-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50" spc="150" dirty="0">
                <a:solidFill>
                  <a:srgbClr val="FFFFFF"/>
                </a:solidFill>
                <a:latin typeface="Tahoma"/>
                <a:cs typeface="Tahoma"/>
              </a:rPr>
              <a:t>Allocation</a:t>
            </a:r>
            <a:r>
              <a:rPr sz="3650" spc="-2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50" spc="75" dirty="0">
                <a:solidFill>
                  <a:srgbClr val="FFFFFF"/>
                </a:solidFill>
                <a:latin typeface="Tahoma"/>
                <a:cs typeface="Tahoma"/>
              </a:rPr>
              <a:t>–</a:t>
            </a:r>
            <a:r>
              <a:rPr sz="3650" spc="-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50" spc="200" dirty="0">
                <a:solidFill>
                  <a:srgbClr val="FFFFFF"/>
                </a:solidFill>
                <a:latin typeface="Tahoma"/>
                <a:cs typeface="Tahoma"/>
              </a:rPr>
              <a:t>Assign</a:t>
            </a:r>
            <a:r>
              <a:rPr sz="3650" spc="-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50" spc="120" dirty="0">
                <a:solidFill>
                  <a:srgbClr val="FFFFFF"/>
                </a:solidFill>
                <a:latin typeface="Tahoma"/>
                <a:cs typeface="Tahoma"/>
              </a:rPr>
              <a:t>trains</a:t>
            </a:r>
            <a:r>
              <a:rPr sz="3650" spc="-2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50" spc="190" dirty="0">
                <a:solidFill>
                  <a:srgbClr val="FFFFFF"/>
                </a:solidFill>
                <a:latin typeface="Tahoma"/>
                <a:cs typeface="Tahoma"/>
              </a:rPr>
              <a:t>based </a:t>
            </a:r>
            <a:r>
              <a:rPr sz="3650" spc="145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3650" spc="-3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50" spc="195" dirty="0">
                <a:solidFill>
                  <a:srgbClr val="FFFFFF"/>
                </a:solidFill>
                <a:latin typeface="Tahoma"/>
                <a:cs typeface="Tahoma"/>
              </a:rPr>
              <a:t>peak</a:t>
            </a:r>
            <a:r>
              <a:rPr sz="3650" spc="-3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50" spc="190" dirty="0">
                <a:solidFill>
                  <a:srgbClr val="FFFFFF"/>
                </a:solidFill>
                <a:latin typeface="Tahoma"/>
                <a:cs typeface="Tahoma"/>
              </a:rPr>
              <a:t>demand</a:t>
            </a:r>
            <a:r>
              <a:rPr sz="3650" spc="-3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50" spc="20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3650" spc="-3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50" spc="180" dirty="0">
                <a:solidFill>
                  <a:srgbClr val="FFFFFF"/>
                </a:solidFill>
                <a:latin typeface="Tahoma"/>
                <a:cs typeface="Tahoma"/>
              </a:rPr>
              <a:t>ease</a:t>
            </a:r>
            <a:r>
              <a:rPr sz="3650" spc="-3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50" spc="105" dirty="0">
                <a:solidFill>
                  <a:srgbClr val="FFFFFF"/>
                </a:solidFill>
                <a:latin typeface="Tahoma"/>
                <a:cs typeface="Tahoma"/>
              </a:rPr>
              <a:t>congestion.</a:t>
            </a:r>
            <a:endParaRPr sz="365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100140" y="3937124"/>
            <a:ext cx="12031980" cy="5535295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560070" marR="5080" indent="-546735">
              <a:lnSpc>
                <a:spcPct val="102699"/>
              </a:lnSpc>
              <a:spcBef>
                <a:spcPts val="10"/>
              </a:spcBef>
              <a:buAutoNum type="arabicPeriod" startAt="3"/>
              <a:tabLst>
                <a:tab pos="2880995" algn="l"/>
              </a:tabLst>
            </a:pPr>
            <a:r>
              <a:rPr sz="3650" spc="175" dirty="0">
                <a:solidFill>
                  <a:srgbClr val="FFFFFF"/>
                </a:solidFill>
                <a:latin typeface="Tahoma"/>
                <a:cs typeface="Tahoma"/>
              </a:rPr>
              <a:t>Enhance</a:t>
            </a:r>
            <a:r>
              <a:rPr sz="3650" spc="-3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50" spc="175" dirty="0">
                <a:solidFill>
                  <a:srgbClr val="FFFFFF"/>
                </a:solidFill>
                <a:latin typeface="Tahoma"/>
                <a:cs typeface="Tahoma"/>
              </a:rPr>
              <a:t>Technology</a:t>
            </a:r>
            <a:r>
              <a:rPr sz="3650" spc="-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Tahoma"/>
                <a:cs typeface="Tahoma"/>
              </a:rPr>
              <a:t>Integration</a:t>
            </a:r>
            <a:r>
              <a:rPr sz="3650" spc="-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50" spc="75" dirty="0">
                <a:solidFill>
                  <a:srgbClr val="FFFFFF"/>
                </a:solidFill>
                <a:latin typeface="Tahoma"/>
                <a:cs typeface="Tahoma"/>
              </a:rPr>
              <a:t>–</a:t>
            </a:r>
            <a:r>
              <a:rPr sz="3650" spc="-3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Tahoma"/>
                <a:cs typeface="Tahoma"/>
              </a:rPr>
              <a:t>Use</a:t>
            </a:r>
            <a:r>
              <a:rPr sz="3650" spc="-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50" spc="415" dirty="0">
                <a:solidFill>
                  <a:srgbClr val="FFFFFF"/>
                </a:solidFill>
                <a:latin typeface="Tahoma"/>
                <a:cs typeface="Tahoma"/>
              </a:rPr>
              <a:t>AI</a:t>
            </a:r>
            <a:r>
              <a:rPr sz="3650" spc="-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50" spc="20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3650" spc="-3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50" spc="185" dirty="0">
                <a:solidFill>
                  <a:srgbClr val="FFFFFF"/>
                </a:solidFill>
                <a:latin typeface="Tahoma"/>
                <a:cs typeface="Tahoma"/>
              </a:rPr>
              <a:t>predict 	</a:t>
            </a:r>
            <a:r>
              <a:rPr sz="3650" spc="160" dirty="0">
                <a:solidFill>
                  <a:srgbClr val="FFFFFF"/>
                </a:solidFill>
                <a:latin typeface="Tahoma"/>
                <a:cs typeface="Tahoma"/>
              </a:rPr>
              <a:t>delays</a:t>
            </a:r>
            <a:r>
              <a:rPr sz="3650" spc="-3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50" spc="14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3650" spc="-3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Tahoma"/>
                <a:cs typeface="Tahoma"/>
              </a:rPr>
              <a:t>improve</a:t>
            </a:r>
            <a:r>
              <a:rPr sz="3650" spc="-3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50" spc="80" dirty="0">
                <a:solidFill>
                  <a:srgbClr val="FFFFFF"/>
                </a:solidFill>
                <a:latin typeface="Tahoma"/>
                <a:cs typeface="Tahoma"/>
              </a:rPr>
              <a:t>scheduling.</a:t>
            </a:r>
            <a:endParaRPr sz="3650">
              <a:latin typeface="Tahoma"/>
              <a:cs typeface="Tahoma"/>
            </a:endParaRPr>
          </a:p>
          <a:p>
            <a:pPr marL="971550" marR="415290" indent="-956944">
              <a:lnSpc>
                <a:spcPct val="102699"/>
              </a:lnSpc>
              <a:buAutoNum type="arabicPeriod" startAt="3"/>
              <a:tabLst>
                <a:tab pos="2257425" algn="l"/>
              </a:tabLst>
            </a:pPr>
            <a:r>
              <a:rPr sz="3650" spc="235" dirty="0">
                <a:solidFill>
                  <a:srgbClr val="FFFFFF"/>
                </a:solidFill>
                <a:latin typeface="Tahoma"/>
                <a:cs typeface="Tahoma"/>
              </a:rPr>
              <a:t>Improve</a:t>
            </a:r>
            <a:r>
              <a:rPr sz="3650" spc="-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50" spc="180" dirty="0">
                <a:solidFill>
                  <a:srgbClr val="FFFFFF"/>
                </a:solidFill>
                <a:latin typeface="Tahoma"/>
                <a:cs typeface="Tahoma"/>
              </a:rPr>
              <a:t>Passenger</a:t>
            </a:r>
            <a:r>
              <a:rPr sz="3650" spc="-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50" spc="185" dirty="0">
                <a:solidFill>
                  <a:srgbClr val="FFFFFF"/>
                </a:solidFill>
                <a:latin typeface="Tahoma"/>
                <a:cs typeface="Tahoma"/>
              </a:rPr>
              <a:t>Experience</a:t>
            </a:r>
            <a:r>
              <a:rPr sz="3650" spc="-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50" spc="75" dirty="0">
                <a:solidFill>
                  <a:srgbClr val="FFFFFF"/>
                </a:solidFill>
                <a:latin typeface="Tahoma"/>
                <a:cs typeface="Tahoma"/>
              </a:rPr>
              <a:t>–</a:t>
            </a:r>
            <a:r>
              <a:rPr sz="3650" spc="-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50" spc="150" dirty="0">
                <a:solidFill>
                  <a:srgbClr val="FFFFFF"/>
                </a:solidFill>
                <a:latin typeface="Tahoma"/>
                <a:cs typeface="Tahoma"/>
              </a:rPr>
              <a:t>Develop</a:t>
            </a:r>
            <a:r>
              <a:rPr sz="3650" spc="-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50" spc="90" dirty="0">
                <a:solidFill>
                  <a:srgbClr val="FFFFFF"/>
                </a:solidFill>
                <a:latin typeface="Tahoma"/>
                <a:cs typeface="Tahoma"/>
              </a:rPr>
              <a:t>digital 	</a:t>
            </a:r>
            <a:r>
              <a:rPr sz="3650" spc="170" dirty="0">
                <a:solidFill>
                  <a:srgbClr val="FFFFFF"/>
                </a:solidFill>
                <a:latin typeface="Tahoma"/>
                <a:cs typeface="Tahoma"/>
              </a:rPr>
              <a:t>booking</a:t>
            </a:r>
            <a:r>
              <a:rPr sz="3650" spc="-2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50" spc="235" dirty="0">
                <a:solidFill>
                  <a:srgbClr val="FFFFFF"/>
                </a:solidFill>
                <a:latin typeface="Tahoma"/>
                <a:cs typeface="Tahoma"/>
              </a:rPr>
              <a:t>systems</a:t>
            </a:r>
            <a:r>
              <a:rPr sz="36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50" spc="155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3650" spc="-2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50" spc="185" dirty="0">
                <a:solidFill>
                  <a:srgbClr val="FFFFFF"/>
                </a:solidFill>
                <a:latin typeface="Tahoma"/>
                <a:cs typeface="Tahoma"/>
              </a:rPr>
              <a:t>seamless</a:t>
            </a:r>
            <a:r>
              <a:rPr sz="36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50" spc="-10" dirty="0">
                <a:solidFill>
                  <a:srgbClr val="FFFFFF"/>
                </a:solidFill>
                <a:latin typeface="Tahoma"/>
                <a:cs typeface="Tahoma"/>
              </a:rPr>
              <a:t>travel.</a:t>
            </a:r>
            <a:endParaRPr sz="3650">
              <a:latin typeface="Tahoma"/>
              <a:cs typeface="Tahoma"/>
            </a:endParaRPr>
          </a:p>
          <a:p>
            <a:pPr marL="615315" indent="-602615">
              <a:lnSpc>
                <a:spcPct val="100000"/>
              </a:lnSpc>
              <a:spcBef>
                <a:spcPts val="120"/>
              </a:spcBef>
              <a:buAutoNum type="arabicPeriod" startAt="3"/>
              <a:tabLst>
                <a:tab pos="615315" algn="l"/>
              </a:tabLst>
            </a:pPr>
            <a:r>
              <a:rPr sz="3650" spc="204" dirty="0">
                <a:solidFill>
                  <a:srgbClr val="FFFFFF"/>
                </a:solidFill>
                <a:latin typeface="Tahoma"/>
                <a:cs typeface="Tahoma"/>
              </a:rPr>
              <a:t>Reduce</a:t>
            </a:r>
            <a:r>
              <a:rPr sz="3650" spc="-2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50" spc="135" dirty="0">
                <a:solidFill>
                  <a:srgbClr val="FFFFFF"/>
                </a:solidFill>
                <a:latin typeface="Tahoma"/>
                <a:cs typeface="Tahoma"/>
              </a:rPr>
              <a:t>Delays</a:t>
            </a:r>
            <a:r>
              <a:rPr sz="3650" spc="-2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50" spc="75" dirty="0">
                <a:solidFill>
                  <a:srgbClr val="FFFFFF"/>
                </a:solidFill>
                <a:latin typeface="Tahoma"/>
                <a:cs typeface="Tahoma"/>
              </a:rPr>
              <a:t>–</a:t>
            </a:r>
            <a:r>
              <a:rPr sz="3650" spc="-2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50" spc="215" dirty="0">
                <a:solidFill>
                  <a:srgbClr val="FFFFFF"/>
                </a:solidFill>
                <a:latin typeface="Tahoma"/>
                <a:cs typeface="Tahoma"/>
              </a:rPr>
              <a:t>Implement</a:t>
            </a:r>
            <a:r>
              <a:rPr sz="36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50" spc="175" dirty="0">
                <a:solidFill>
                  <a:srgbClr val="FFFFFF"/>
                </a:solidFill>
                <a:latin typeface="Tahoma"/>
                <a:cs typeface="Tahoma"/>
              </a:rPr>
              <a:t>proactive</a:t>
            </a:r>
            <a:r>
              <a:rPr sz="3650" spc="-2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50" spc="150" dirty="0">
                <a:solidFill>
                  <a:srgbClr val="FFFFFF"/>
                </a:solidFill>
                <a:latin typeface="Tahoma"/>
                <a:cs typeface="Tahoma"/>
              </a:rPr>
              <a:t>maintenance</a:t>
            </a:r>
            <a:endParaRPr sz="3650">
              <a:latin typeface="Tahoma"/>
              <a:cs typeface="Tahoma"/>
            </a:endParaRPr>
          </a:p>
          <a:p>
            <a:pPr marL="3829685">
              <a:lnSpc>
                <a:spcPct val="100000"/>
              </a:lnSpc>
              <a:spcBef>
                <a:spcPts val="120"/>
              </a:spcBef>
            </a:pPr>
            <a:r>
              <a:rPr sz="3650" spc="20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3650" spc="-3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Tahoma"/>
                <a:cs typeface="Tahoma"/>
              </a:rPr>
              <a:t>prevent</a:t>
            </a:r>
            <a:r>
              <a:rPr sz="3650" spc="-3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50" spc="75" dirty="0">
                <a:solidFill>
                  <a:srgbClr val="FFFFFF"/>
                </a:solidFill>
                <a:latin typeface="Tahoma"/>
                <a:cs typeface="Tahoma"/>
              </a:rPr>
              <a:t>disruptions.</a:t>
            </a:r>
            <a:endParaRPr sz="3650">
              <a:latin typeface="Tahoma"/>
              <a:cs typeface="Tahoma"/>
            </a:endParaRPr>
          </a:p>
          <a:p>
            <a:pPr marL="995044" marR="438784" indent="-978535">
              <a:lnSpc>
                <a:spcPct val="102699"/>
              </a:lnSpc>
              <a:buAutoNum type="arabicPeriod" startAt="6"/>
              <a:tabLst>
                <a:tab pos="2382520" algn="l"/>
              </a:tabLst>
            </a:pPr>
            <a:r>
              <a:rPr sz="3650" spc="185" dirty="0">
                <a:solidFill>
                  <a:srgbClr val="FFFFFF"/>
                </a:solidFill>
                <a:latin typeface="Tahoma"/>
                <a:cs typeface="Tahoma"/>
              </a:rPr>
              <a:t>Expand</a:t>
            </a:r>
            <a:r>
              <a:rPr sz="3650" spc="-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50" spc="180" dirty="0">
                <a:solidFill>
                  <a:srgbClr val="FFFFFF"/>
                </a:solidFill>
                <a:latin typeface="Tahoma"/>
                <a:cs typeface="Tahoma"/>
              </a:rPr>
              <a:t>Infrastructure</a:t>
            </a:r>
            <a:r>
              <a:rPr sz="3650" spc="-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50" spc="75" dirty="0">
                <a:solidFill>
                  <a:srgbClr val="FFFFFF"/>
                </a:solidFill>
                <a:latin typeface="Tahoma"/>
                <a:cs typeface="Tahoma"/>
              </a:rPr>
              <a:t>–</a:t>
            </a:r>
            <a:r>
              <a:rPr sz="3650" spc="-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50" spc="160" dirty="0">
                <a:solidFill>
                  <a:srgbClr val="FFFFFF"/>
                </a:solidFill>
                <a:latin typeface="Tahoma"/>
                <a:cs typeface="Tahoma"/>
              </a:rPr>
              <a:t>Explore</a:t>
            </a:r>
            <a:r>
              <a:rPr sz="3650" spc="-2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50" spc="254" dirty="0">
                <a:solidFill>
                  <a:srgbClr val="FFFFFF"/>
                </a:solidFill>
                <a:latin typeface="Tahoma"/>
                <a:cs typeface="Tahoma"/>
              </a:rPr>
              <a:t>new</a:t>
            </a:r>
            <a:r>
              <a:rPr sz="3650" spc="-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Tahoma"/>
                <a:cs typeface="Tahoma"/>
              </a:rPr>
              <a:t>routes</a:t>
            </a:r>
            <a:r>
              <a:rPr sz="3650" spc="-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50" spc="114" dirty="0">
                <a:solidFill>
                  <a:srgbClr val="FFFFFF"/>
                </a:solidFill>
                <a:latin typeface="Tahoma"/>
                <a:cs typeface="Tahoma"/>
              </a:rPr>
              <a:t>and 	</a:t>
            </a:r>
            <a:r>
              <a:rPr sz="3650" spc="175" dirty="0">
                <a:solidFill>
                  <a:srgbClr val="FFFFFF"/>
                </a:solidFill>
                <a:latin typeface="Tahoma"/>
                <a:cs typeface="Tahoma"/>
              </a:rPr>
              <a:t>upgrades</a:t>
            </a:r>
            <a:r>
              <a:rPr sz="3650" spc="-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50" spc="20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3650" spc="-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50" spc="220" dirty="0">
                <a:solidFill>
                  <a:srgbClr val="FFFFFF"/>
                </a:solidFill>
                <a:latin typeface="Tahoma"/>
                <a:cs typeface="Tahoma"/>
              </a:rPr>
              <a:t>meet</a:t>
            </a:r>
            <a:r>
              <a:rPr sz="3650" spc="-2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50" spc="185" dirty="0">
                <a:solidFill>
                  <a:srgbClr val="FFFFFF"/>
                </a:solidFill>
                <a:latin typeface="Tahoma"/>
                <a:cs typeface="Tahoma"/>
              </a:rPr>
              <a:t>growing</a:t>
            </a:r>
            <a:r>
              <a:rPr sz="3650" spc="-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50" spc="70" dirty="0">
                <a:solidFill>
                  <a:srgbClr val="FFFFFF"/>
                </a:solidFill>
                <a:latin typeface="Tahoma"/>
                <a:cs typeface="Tahoma"/>
              </a:rPr>
              <a:t>demand.</a:t>
            </a:r>
            <a:endParaRPr sz="3650">
              <a:latin typeface="Tahoma"/>
              <a:cs typeface="Tahoma"/>
            </a:endParaRPr>
          </a:p>
          <a:p>
            <a:pPr marR="237490" algn="ctr">
              <a:lnSpc>
                <a:spcPct val="100000"/>
              </a:lnSpc>
              <a:spcBef>
                <a:spcPts val="2910"/>
              </a:spcBef>
            </a:pPr>
            <a:r>
              <a:rPr sz="3800" spc="114" dirty="0">
                <a:solidFill>
                  <a:srgbClr val="FFFFFF"/>
                </a:solidFill>
                <a:latin typeface="Trebuchet MS"/>
                <a:cs typeface="Trebuchet MS"/>
              </a:rPr>
              <a:t>Railtics</a:t>
            </a:r>
            <a:r>
              <a:rPr sz="3800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00" spc="65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3800" spc="-25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00" spc="170" dirty="0">
                <a:solidFill>
                  <a:srgbClr val="FFFFFF"/>
                </a:solidFill>
                <a:latin typeface="Trebuchet MS"/>
                <a:cs typeface="Trebuchet MS"/>
              </a:rPr>
              <a:t>always</a:t>
            </a:r>
            <a:r>
              <a:rPr sz="3800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00" spc="90" dirty="0">
                <a:solidFill>
                  <a:srgbClr val="FFFFFF"/>
                </a:solidFill>
                <a:latin typeface="Trebuchet MS"/>
                <a:cs typeface="Trebuchet MS"/>
              </a:rPr>
              <a:t>ready</a:t>
            </a:r>
            <a:endParaRPr sz="38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9415553"/>
            <a:ext cx="4847590" cy="9525"/>
          </a:xfrm>
          <a:custGeom>
            <a:avLst/>
            <a:gdLst/>
            <a:ahLst/>
            <a:cxnLst/>
            <a:rect l="l" t="t" r="r" b="b"/>
            <a:pathLst>
              <a:path w="4847590" h="9525">
                <a:moveTo>
                  <a:pt x="4847353" y="9319"/>
                </a:moveTo>
                <a:lnTo>
                  <a:pt x="0" y="9319"/>
                </a:lnTo>
                <a:lnTo>
                  <a:pt x="0" y="0"/>
                </a:lnTo>
                <a:lnTo>
                  <a:pt x="4847353" y="0"/>
                </a:lnTo>
                <a:lnTo>
                  <a:pt x="4847353" y="9319"/>
                </a:lnTo>
                <a:close/>
              </a:path>
            </a:pathLst>
          </a:custGeom>
          <a:solidFill>
            <a:srgbClr val="FFFFFF">
              <a:alpha val="1254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2945269"/>
            <a:ext cx="4847590" cy="9525"/>
          </a:xfrm>
          <a:custGeom>
            <a:avLst/>
            <a:gdLst/>
            <a:ahLst/>
            <a:cxnLst/>
            <a:rect l="l" t="t" r="r" b="b"/>
            <a:pathLst>
              <a:path w="4847590" h="9525">
                <a:moveTo>
                  <a:pt x="4847353" y="9319"/>
                </a:moveTo>
                <a:lnTo>
                  <a:pt x="0" y="9319"/>
                </a:lnTo>
                <a:lnTo>
                  <a:pt x="0" y="0"/>
                </a:lnTo>
                <a:lnTo>
                  <a:pt x="4847353" y="0"/>
                </a:lnTo>
                <a:lnTo>
                  <a:pt x="4847353" y="9319"/>
                </a:lnTo>
                <a:close/>
              </a:path>
            </a:pathLst>
          </a:custGeom>
          <a:solidFill>
            <a:srgbClr val="FFFFFF">
              <a:alpha val="1254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0" y="3144476"/>
            <a:ext cx="4847590" cy="5218430"/>
            <a:chOff x="0" y="3144476"/>
            <a:chExt cx="4847590" cy="5218430"/>
          </a:xfrm>
        </p:grpSpPr>
        <p:sp>
          <p:nvSpPr>
            <p:cNvPr id="10" name="object 10"/>
            <p:cNvSpPr/>
            <p:nvPr/>
          </p:nvSpPr>
          <p:spPr>
            <a:xfrm>
              <a:off x="0" y="4023651"/>
              <a:ext cx="4847590" cy="4323080"/>
            </a:xfrm>
            <a:custGeom>
              <a:avLst/>
              <a:gdLst/>
              <a:ahLst/>
              <a:cxnLst/>
              <a:rect l="l" t="t" r="r" b="b"/>
              <a:pathLst>
                <a:path w="4847590" h="4323080">
                  <a:moveTo>
                    <a:pt x="4847348" y="4313529"/>
                  </a:moveTo>
                  <a:lnTo>
                    <a:pt x="0" y="4313529"/>
                  </a:lnTo>
                  <a:lnTo>
                    <a:pt x="0" y="4322851"/>
                  </a:lnTo>
                  <a:lnTo>
                    <a:pt x="4847348" y="4322851"/>
                  </a:lnTo>
                  <a:lnTo>
                    <a:pt x="4847348" y="4313529"/>
                  </a:lnTo>
                  <a:close/>
                </a:path>
                <a:path w="4847590" h="4323080">
                  <a:moveTo>
                    <a:pt x="4847348" y="3235147"/>
                  </a:moveTo>
                  <a:lnTo>
                    <a:pt x="0" y="3235147"/>
                  </a:lnTo>
                  <a:lnTo>
                    <a:pt x="0" y="3244469"/>
                  </a:lnTo>
                  <a:lnTo>
                    <a:pt x="4847348" y="3244469"/>
                  </a:lnTo>
                  <a:lnTo>
                    <a:pt x="4847348" y="3235147"/>
                  </a:lnTo>
                  <a:close/>
                </a:path>
                <a:path w="4847590" h="4323080">
                  <a:moveTo>
                    <a:pt x="4847348" y="2156764"/>
                  </a:moveTo>
                  <a:lnTo>
                    <a:pt x="0" y="2156764"/>
                  </a:lnTo>
                  <a:lnTo>
                    <a:pt x="0" y="2166086"/>
                  </a:lnTo>
                  <a:lnTo>
                    <a:pt x="4847348" y="2166086"/>
                  </a:lnTo>
                  <a:lnTo>
                    <a:pt x="4847348" y="2156764"/>
                  </a:lnTo>
                  <a:close/>
                </a:path>
                <a:path w="4847590" h="4323080">
                  <a:moveTo>
                    <a:pt x="4847348" y="1078382"/>
                  </a:moveTo>
                  <a:lnTo>
                    <a:pt x="0" y="1078382"/>
                  </a:lnTo>
                  <a:lnTo>
                    <a:pt x="0" y="1087704"/>
                  </a:lnTo>
                  <a:lnTo>
                    <a:pt x="4847348" y="1087704"/>
                  </a:lnTo>
                  <a:lnTo>
                    <a:pt x="4847348" y="1078382"/>
                  </a:lnTo>
                  <a:close/>
                </a:path>
                <a:path w="4847590" h="4323080">
                  <a:moveTo>
                    <a:pt x="4847348" y="0"/>
                  </a:moveTo>
                  <a:lnTo>
                    <a:pt x="0" y="0"/>
                  </a:lnTo>
                  <a:lnTo>
                    <a:pt x="0" y="9321"/>
                  </a:lnTo>
                  <a:lnTo>
                    <a:pt x="4847348" y="9321"/>
                  </a:lnTo>
                  <a:lnTo>
                    <a:pt x="4847348" y="0"/>
                  </a:lnTo>
                  <a:close/>
                </a:path>
              </a:pathLst>
            </a:custGeom>
            <a:solidFill>
              <a:srgbClr val="FFFFFF">
                <a:alpha val="125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3550" y="5106690"/>
              <a:ext cx="1229995" cy="3235325"/>
            </a:xfrm>
            <a:custGeom>
              <a:avLst/>
              <a:gdLst/>
              <a:ahLst/>
              <a:cxnLst/>
              <a:rect l="l" t="t" r="r" b="b"/>
              <a:pathLst>
                <a:path w="1229994" h="3235325">
                  <a:moveTo>
                    <a:pt x="0" y="3235142"/>
                  </a:moveTo>
                  <a:lnTo>
                    <a:pt x="1229657" y="0"/>
                  </a:lnTo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22508" y="5085649"/>
              <a:ext cx="1271905" cy="3277235"/>
            </a:xfrm>
            <a:custGeom>
              <a:avLst/>
              <a:gdLst/>
              <a:ahLst/>
              <a:cxnLst/>
              <a:rect l="l" t="t" r="r" b="b"/>
              <a:pathLst>
                <a:path w="1271905" h="3277234">
                  <a:moveTo>
                    <a:pt x="18879" y="3277224"/>
                  </a:moveTo>
                  <a:lnTo>
                    <a:pt x="0" y="3254021"/>
                  </a:lnTo>
                  <a:lnTo>
                    <a:pt x="453" y="3251332"/>
                  </a:lnTo>
                  <a:lnTo>
                    <a:pt x="1441" y="3248733"/>
                  </a:lnTo>
                  <a:lnTo>
                    <a:pt x="1232086" y="10992"/>
                  </a:lnTo>
                  <a:lnTo>
                    <a:pt x="1252860" y="0"/>
                  </a:lnTo>
                  <a:lnTo>
                    <a:pt x="1255550" y="453"/>
                  </a:lnTo>
                  <a:lnTo>
                    <a:pt x="1271740" y="23202"/>
                  </a:lnTo>
                  <a:lnTo>
                    <a:pt x="1271287" y="25892"/>
                  </a:lnTo>
                  <a:lnTo>
                    <a:pt x="39653" y="3266233"/>
                  </a:lnTo>
                  <a:lnTo>
                    <a:pt x="24438" y="3277060"/>
                  </a:lnTo>
                  <a:lnTo>
                    <a:pt x="18879" y="3277224"/>
                  </a:lnTo>
                  <a:close/>
                </a:path>
              </a:pathLst>
            </a:custGeom>
            <a:solidFill>
              <a:srgbClr val="5960F1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73208" y="5106690"/>
              <a:ext cx="1229995" cy="431800"/>
            </a:xfrm>
            <a:custGeom>
              <a:avLst/>
              <a:gdLst/>
              <a:ahLst/>
              <a:cxnLst/>
              <a:rect l="l" t="t" r="r" b="b"/>
              <a:pathLst>
                <a:path w="1229995" h="431800">
                  <a:moveTo>
                    <a:pt x="1229657" y="431352"/>
                  </a:moveTo>
                  <a:lnTo>
                    <a:pt x="0" y="0"/>
                  </a:lnTo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52117" y="5085600"/>
              <a:ext cx="1271905" cy="473709"/>
            </a:xfrm>
            <a:custGeom>
              <a:avLst/>
              <a:gdLst/>
              <a:ahLst/>
              <a:cxnLst/>
              <a:rect l="l" t="t" r="r" b="b"/>
              <a:pathLst>
                <a:path w="1271905" h="473710">
                  <a:moveTo>
                    <a:pt x="1249130" y="473532"/>
                  </a:moveTo>
                  <a:lnTo>
                    <a:pt x="11525" y="39956"/>
                  </a:lnTo>
                  <a:lnTo>
                    <a:pt x="0" y="19473"/>
                  </a:lnTo>
                  <a:lnTo>
                    <a:pt x="383" y="16773"/>
                  </a:lnTo>
                  <a:lnTo>
                    <a:pt x="22706" y="0"/>
                  </a:lnTo>
                  <a:lnTo>
                    <a:pt x="25407" y="383"/>
                  </a:lnTo>
                  <a:lnTo>
                    <a:pt x="28031" y="1303"/>
                  </a:lnTo>
                  <a:lnTo>
                    <a:pt x="1260312" y="433576"/>
                  </a:lnTo>
                  <a:lnTo>
                    <a:pt x="1271838" y="454059"/>
                  </a:lnTo>
                  <a:lnTo>
                    <a:pt x="1271454" y="456759"/>
                  </a:lnTo>
                  <a:lnTo>
                    <a:pt x="1254683" y="473225"/>
                  </a:lnTo>
                  <a:lnTo>
                    <a:pt x="1249130" y="473532"/>
                  </a:lnTo>
                  <a:close/>
                </a:path>
              </a:pathLst>
            </a:custGeom>
            <a:solidFill>
              <a:srgbClr val="5960F1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02865" y="3165605"/>
              <a:ext cx="1229995" cy="2372995"/>
            </a:xfrm>
            <a:custGeom>
              <a:avLst/>
              <a:gdLst/>
              <a:ahLst/>
              <a:cxnLst/>
              <a:rect l="l" t="t" r="r" b="b"/>
              <a:pathLst>
                <a:path w="1229995" h="2372995">
                  <a:moveTo>
                    <a:pt x="0" y="2372437"/>
                  </a:moveTo>
                  <a:lnTo>
                    <a:pt x="1229657" y="0"/>
                  </a:lnTo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981736" y="3144476"/>
              <a:ext cx="1272540" cy="2414905"/>
            </a:xfrm>
            <a:custGeom>
              <a:avLst/>
              <a:gdLst/>
              <a:ahLst/>
              <a:cxnLst/>
              <a:rect l="l" t="t" r="r" b="b"/>
              <a:pathLst>
                <a:path w="1272539" h="2414904">
                  <a:moveTo>
                    <a:pt x="1252166" y="42236"/>
                  </a:moveTo>
                  <a:lnTo>
                    <a:pt x="1230152" y="25566"/>
                  </a:lnTo>
                  <a:lnTo>
                    <a:pt x="1230032" y="25213"/>
                  </a:lnTo>
                  <a:lnTo>
                    <a:pt x="1229679" y="22509"/>
                  </a:lnTo>
                  <a:lnTo>
                    <a:pt x="1230025" y="17321"/>
                  </a:lnTo>
                  <a:lnTo>
                    <a:pt x="1230049" y="16960"/>
                  </a:lnTo>
                  <a:lnTo>
                    <a:pt x="1230708" y="14300"/>
                  </a:lnTo>
                  <a:lnTo>
                    <a:pt x="1233115" y="9656"/>
                  </a:lnTo>
                  <a:lnTo>
                    <a:pt x="1233223" y="9341"/>
                  </a:lnTo>
                  <a:lnTo>
                    <a:pt x="1233449" y="9011"/>
                  </a:lnTo>
                  <a:lnTo>
                    <a:pt x="1234886" y="7179"/>
                  </a:lnTo>
                  <a:lnTo>
                    <a:pt x="1237115" y="5228"/>
                  </a:lnTo>
                  <a:lnTo>
                    <a:pt x="1238887" y="3736"/>
                  </a:lnTo>
                  <a:lnTo>
                    <a:pt x="1239071" y="3517"/>
                  </a:lnTo>
                  <a:lnTo>
                    <a:pt x="1249806" y="0"/>
                  </a:lnTo>
                  <a:lnTo>
                    <a:pt x="1249576" y="0"/>
                  </a:lnTo>
                  <a:lnTo>
                    <a:pt x="1247264" y="301"/>
                  </a:lnTo>
                  <a:lnTo>
                    <a:pt x="1254620" y="301"/>
                  </a:lnTo>
                  <a:lnTo>
                    <a:pt x="1257589" y="1100"/>
                  </a:lnTo>
                  <a:lnTo>
                    <a:pt x="1262035" y="3299"/>
                  </a:lnTo>
                  <a:lnTo>
                    <a:pt x="1262374" y="3517"/>
                  </a:lnTo>
                  <a:lnTo>
                    <a:pt x="1262795" y="3736"/>
                  </a:lnTo>
                  <a:lnTo>
                    <a:pt x="1264736" y="5228"/>
                  </a:lnTo>
                  <a:lnTo>
                    <a:pt x="1265034" y="5495"/>
                  </a:lnTo>
                  <a:lnTo>
                    <a:pt x="1266182" y="6881"/>
                  </a:lnTo>
                  <a:lnTo>
                    <a:pt x="1268046" y="9011"/>
                  </a:lnTo>
                  <a:lnTo>
                    <a:pt x="1268273" y="9341"/>
                  </a:lnTo>
                  <a:lnTo>
                    <a:pt x="1268538" y="9656"/>
                  </a:lnTo>
                  <a:lnTo>
                    <a:pt x="1269759" y="11777"/>
                  </a:lnTo>
                  <a:lnTo>
                    <a:pt x="1269932" y="12138"/>
                  </a:lnTo>
                  <a:lnTo>
                    <a:pt x="1270535" y="14072"/>
                  </a:lnTo>
                  <a:lnTo>
                    <a:pt x="1271512" y="16960"/>
                  </a:lnTo>
                  <a:lnTo>
                    <a:pt x="1271576" y="17321"/>
                  </a:lnTo>
                  <a:lnTo>
                    <a:pt x="1271893" y="19749"/>
                  </a:lnTo>
                  <a:lnTo>
                    <a:pt x="1271915" y="20149"/>
                  </a:lnTo>
                  <a:lnTo>
                    <a:pt x="1271709" y="22509"/>
                  </a:lnTo>
                  <a:lnTo>
                    <a:pt x="1271529" y="25213"/>
                  </a:lnTo>
                  <a:lnTo>
                    <a:pt x="1254920" y="41866"/>
                  </a:lnTo>
                  <a:lnTo>
                    <a:pt x="1252166" y="42236"/>
                  </a:lnTo>
                  <a:close/>
                </a:path>
                <a:path w="1272539" h="2414904">
                  <a:moveTo>
                    <a:pt x="1253326" y="301"/>
                  </a:moveTo>
                  <a:lnTo>
                    <a:pt x="1247264" y="301"/>
                  </a:lnTo>
                  <a:lnTo>
                    <a:pt x="1249576" y="0"/>
                  </a:lnTo>
                  <a:lnTo>
                    <a:pt x="1249806" y="0"/>
                  </a:lnTo>
                  <a:lnTo>
                    <a:pt x="1253326" y="301"/>
                  </a:lnTo>
                  <a:close/>
                </a:path>
                <a:path w="1272539" h="2414904">
                  <a:moveTo>
                    <a:pt x="1253601" y="301"/>
                  </a:moveTo>
                  <a:lnTo>
                    <a:pt x="1253326" y="301"/>
                  </a:lnTo>
                  <a:lnTo>
                    <a:pt x="1249806" y="0"/>
                  </a:lnTo>
                  <a:lnTo>
                    <a:pt x="1249075" y="0"/>
                  </a:lnTo>
                  <a:lnTo>
                    <a:pt x="1253601" y="301"/>
                  </a:lnTo>
                  <a:close/>
                </a:path>
                <a:path w="1272539" h="2414904">
                  <a:moveTo>
                    <a:pt x="1244577" y="1100"/>
                  </a:moveTo>
                  <a:lnTo>
                    <a:pt x="1246919" y="301"/>
                  </a:lnTo>
                  <a:lnTo>
                    <a:pt x="1247096" y="301"/>
                  </a:lnTo>
                  <a:lnTo>
                    <a:pt x="1244577" y="1100"/>
                  </a:lnTo>
                  <a:close/>
                </a:path>
                <a:path w="1272539" h="2414904">
                  <a:moveTo>
                    <a:pt x="1257509" y="1100"/>
                  </a:moveTo>
                  <a:lnTo>
                    <a:pt x="1254620" y="301"/>
                  </a:lnTo>
                  <a:lnTo>
                    <a:pt x="1254749" y="301"/>
                  </a:lnTo>
                  <a:lnTo>
                    <a:pt x="1257509" y="1100"/>
                  </a:lnTo>
                  <a:close/>
                </a:path>
                <a:path w="1272539" h="2414904">
                  <a:moveTo>
                    <a:pt x="1241552" y="2116"/>
                  </a:moveTo>
                  <a:lnTo>
                    <a:pt x="1241795" y="1983"/>
                  </a:lnTo>
                  <a:lnTo>
                    <a:pt x="1244577" y="1100"/>
                  </a:lnTo>
                  <a:lnTo>
                    <a:pt x="1241552" y="2116"/>
                  </a:lnTo>
                  <a:close/>
                </a:path>
                <a:path w="1272539" h="2414904">
                  <a:moveTo>
                    <a:pt x="1262795" y="3736"/>
                  </a:moveTo>
                  <a:lnTo>
                    <a:pt x="1262374" y="3517"/>
                  </a:lnTo>
                  <a:lnTo>
                    <a:pt x="1262511" y="3517"/>
                  </a:lnTo>
                  <a:lnTo>
                    <a:pt x="1262795" y="3736"/>
                  </a:lnTo>
                  <a:close/>
                </a:path>
                <a:path w="1272539" h="2414904">
                  <a:moveTo>
                    <a:pt x="22109" y="2414696"/>
                  </a:moveTo>
                  <a:lnTo>
                    <a:pt x="0" y="2394546"/>
                  </a:lnTo>
                  <a:lnTo>
                    <a:pt x="475" y="2389006"/>
                  </a:lnTo>
                  <a:lnTo>
                    <a:pt x="1233" y="2386386"/>
                  </a:lnTo>
                  <a:lnTo>
                    <a:pt x="1230708" y="14300"/>
                  </a:lnTo>
                  <a:lnTo>
                    <a:pt x="1230049" y="16960"/>
                  </a:lnTo>
                  <a:lnTo>
                    <a:pt x="1229679" y="22509"/>
                  </a:lnTo>
                  <a:lnTo>
                    <a:pt x="1252166" y="42236"/>
                  </a:lnTo>
                  <a:lnTo>
                    <a:pt x="1263464" y="42236"/>
                  </a:lnTo>
                  <a:lnTo>
                    <a:pt x="38466" y="2405684"/>
                  </a:lnTo>
                  <a:lnTo>
                    <a:pt x="36762" y="2407814"/>
                  </a:lnTo>
                  <a:lnTo>
                    <a:pt x="32509" y="2411396"/>
                  </a:lnTo>
                  <a:lnTo>
                    <a:pt x="30120" y="2412712"/>
                  </a:lnTo>
                  <a:lnTo>
                    <a:pt x="24819" y="2414394"/>
                  </a:lnTo>
                  <a:lnTo>
                    <a:pt x="22109" y="2414696"/>
                  </a:lnTo>
                  <a:close/>
                </a:path>
                <a:path w="1272539" h="2414904">
                  <a:moveTo>
                    <a:pt x="1263464" y="42236"/>
                  </a:moveTo>
                  <a:lnTo>
                    <a:pt x="1252166" y="42236"/>
                  </a:lnTo>
                  <a:lnTo>
                    <a:pt x="1254920" y="41866"/>
                  </a:lnTo>
                  <a:lnTo>
                    <a:pt x="1260138" y="40101"/>
                  </a:lnTo>
                  <a:lnTo>
                    <a:pt x="1262557" y="38692"/>
                  </a:lnTo>
                  <a:lnTo>
                    <a:pt x="1266687" y="35078"/>
                  </a:lnTo>
                  <a:lnTo>
                    <a:pt x="1268181" y="33135"/>
                  </a:lnTo>
                  <a:lnTo>
                    <a:pt x="1263464" y="42236"/>
                  </a:lnTo>
                  <a:close/>
                </a:path>
              </a:pathLst>
            </a:custGeom>
            <a:solidFill>
              <a:srgbClr val="5960F1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496953" y="3119008"/>
            <a:ext cx="3782695" cy="5269865"/>
            <a:chOff x="496953" y="3119008"/>
            <a:chExt cx="3782695" cy="5269865"/>
          </a:xfrm>
        </p:grpSpPr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6953" y="8295236"/>
              <a:ext cx="93193" cy="9319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6611" y="5060094"/>
              <a:ext cx="93193" cy="9319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56269" y="5491446"/>
              <a:ext cx="93193" cy="9319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85926" y="3119008"/>
              <a:ext cx="93193" cy="931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men in different poses&#10;&#10;AI-generated content may be incorrect.">
            <a:extLst>
              <a:ext uri="{FF2B5EF4-FFF2-40B4-BE49-F238E27FC236}">
                <a16:creationId xmlns:a16="http://schemas.microsoft.com/office/drawing/2014/main" id="{A453BB80-74DE-9D87-7FBF-19A1620DB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2" t="13849" r="8522" b="13576"/>
          <a:stretch/>
        </p:blipFill>
        <p:spPr>
          <a:xfrm>
            <a:off x="914400" y="723900"/>
            <a:ext cx="1691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97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70400" y="4838700"/>
            <a:ext cx="9347200" cy="9187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300"/>
              </a:lnSpc>
              <a:spcBef>
                <a:spcPts val="100"/>
              </a:spcBef>
            </a:pPr>
            <a:r>
              <a:rPr sz="6000" spc="360" dirty="0"/>
              <a:t>THANKS</a:t>
            </a:r>
            <a:r>
              <a:rPr sz="6000" spc="-525" dirty="0"/>
              <a:t> </a:t>
            </a:r>
            <a:r>
              <a:rPr sz="6000" spc="325" dirty="0"/>
              <a:t>FOR </a:t>
            </a:r>
            <a:r>
              <a:rPr sz="6000" spc="459" dirty="0"/>
              <a:t>LISTINING</a:t>
            </a:r>
            <a:endParaRPr sz="6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5883" y="5927243"/>
            <a:ext cx="44545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85" dirty="0">
                <a:solidFill>
                  <a:srgbClr val="FFFFFF"/>
                </a:solidFill>
                <a:latin typeface="Trebuchet MS"/>
                <a:cs typeface="Trebuchet MS"/>
              </a:rPr>
              <a:t>Railtics</a:t>
            </a:r>
            <a:r>
              <a:rPr sz="3000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300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Trebuchet MS"/>
                <a:cs typeface="Trebuchet MS"/>
              </a:rPr>
              <a:t>always</a:t>
            </a:r>
            <a:r>
              <a:rPr sz="300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Trebuchet MS"/>
                <a:cs typeface="Trebuchet MS"/>
              </a:rPr>
              <a:t>ready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2825">
              <a:lnSpc>
                <a:spcPct val="100000"/>
              </a:lnSpc>
              <a:spcBef>
                <a:spcPts val="100"/>
              </a:spcBef>
            </a:pPr>
            <a:r>
              <a:rPr sz="12000" spc="600" dirty="0"/>
              <a:t>Introduction</a:t>
            </a:r>
            <a:endParaRPr sz="12000"/>
          </a:p>
        </p:txBody>
      </p:sp>
      <p:sp>
        <p:nvSpPr>
          <p:cNvPr id="4" name="object 4"/>
          <p:cNvSpPr/>
          <p:nvPr/>
        </p:nvSpPr>
        <p:spPr>
          <a:xfrm>
            <a:off x="0" y="9415554"/>
            <a:ext cx="4847590" cy="9525"/>
          </a:xfrm>
          <a:custGeom>
            <a:avLst/>
            <a:gdLst/>
            <a:ahLst/>
            <a:cxnLst/>
            <a:rect l="l" t="t" r="r" b="b"/>
            <a:pathLst>
              <a:path w="4847590" h="9525">
                <a:moveTo>
                  <a:pt x="4847353" y="9319"/>
                </a:moveTo>
                <a:lnTo>
                  <a:pt x="0" y="9319"/>
                </a:lnTo>
                <a:lnTo>
                  <a:pt x="0" y="0"/>
                </a:lnTo>
                <a:lnTo>
                  <a:pt x="4847353" y="0"/>
                </a:lnTo>
                <a:lnTo>
                  <a:pt x="4847353" y="9319"/>
                </a:lnTo>
                <a:close/>
              </a:path>
            </a:pathLst>
          </a:custGeom>
          <a:solidFill>
            <a:srgbClr val="FFFFFF">
              <a:alpha val="2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2945269"/>
            <a:ext cx="4847590" cy="9525"/>
          </a:xfrm>
          <a:custGeom>
            <a:avLst/>
            <a:gdLst/>
            <a:ahLst/>
            <a:cxnLst/>
            <a:rect l="l" t="t" r="r" b="b"/>
            <a:pathLst>
              <a:path w="4847590" h="9525">
                <a:moveTo>
                  <a:pt x="4847353" y="9319"/>
                </a:moveTo>
                <a:lnTo>
                  <a:pt x="0" y="9319"/>
                </a:lnTo>
                <a:lnTo>
                  <a:pt x="0" y="0"/>
                </a:lnTo>
                <a:lnTo>
                  <a:pt x="4847353" y="0"/>
                </a:lnTo>
                <a:lnTo>
                  <a:pt x="4847353" y="9319"/>
                </a:lnTo>
                <a:close/>
              </a:path>
            </a:pathLst>
          </a:custGeom>
          <a:solidFill>
            <a:srgbClr val="FFFFFF">
              <a:alpha val="2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0" y="3144476"/>
            <a:ext cx="4847590" cy="5218430"/>
            <a:chOff x="0" y="3144476"/>
            <a:chExt cx="4847590" cy="5218430"/>
          </a:xfrm>
        </p:grpSpPr>
        <p:sp>
          <p:nvSpPr>
            <p:cNvPr id="7" name="object 7"/>
            <p:cNvSpPr/>
            <p:nvPr/>
          </p:nvSpPr>
          <p:spPr>
            <a:xfrm>
              <a:off x="0" y="4023651"/>
              <a:ext cx="4847590" cy="4323080"/>
            </a:xfrm>
            <a:custGeom>
              <a:avLst/>
              <a:gdLst/>
              <a:ahLst/>
              <a:cxnLst/>
              <a:rect l="l" t="t" r="r" b="b"/>
              <a:pathLst>
                <a:path w="4847590" h="4323080">
                  <a:moveTo>
                    <a:pt x="4847348" y="4313529"/>
                  </a:moveTo>
                  <a:lnTo>
                    <a:pt x="0" y="4313529"/>
                  </a:lnTo>
                  <a:lnTo>
                    <a:pt x="0" y="4322851"/>
                  </a:lnTo>
                  <a:lnTo>
                    <a:pt x="4847348" y="4322851"/>
                  </a:lnTo>
                  <a:lnTo>
                    <a:pt x="4847348" y="4313529"/>
                  </a:lnTo>
                  <a:close/>
                </a:path>
                <a:path w="4847590" h="4323080">
                  <a:moveTo>
                    <a:pt x="4847348" y="3235147"/>
                  </a:moveTo>
                  <a:lnTo>
                    <a:pt x="0" y="3235147"/>
                  </a:lnTo>
                  <a:lnTo>
                    <a:pt x="0" y="3244469"/>
                  </a:lnTo>
                  <a:lnTo>
                    <a:pt x="4847348" y="3244469"/>
                  </a:lnTo>
                  <a:lnTo>
                    <a:pt x="4847348" y="3235147"/>
                  </a:lnTo>
                  <a:close/>
                </a:path>
                <a:path w="4847590" h="4323080">
                  <a:moveTo>
                    <a:pt x="4847348" y="2156764"/>
                  </a:moveTo>
                  <a:lnTo>
                    <a:pt x="0" y="2156764"/>
                  </a:lnTo>
                  <a:lnTo>
                    <a:pt x="0" y="2166086"/>
                  </a:lnTo>
                  <a:lnTo>
                    <a:pt x="4847348" y="2166086"/>
                  </a:lnTo>
                  <a:lnTo>
                    <a:pt x="4847348" y="2156764"/>
                  </a:lnTo>
                  <a:close/>
                </a:path>
                <a:path w="4847590" h="4323080">
                  <a:moveTo>
                    <a:pt x="4847348" y="1078382"/>
                  </a:moveTo>
                  <a:lnTo>
                    <a:pt x="0" y="1078382"/>
                  </a:lnTo>
                  <a:lnTo>
                    <a:pt x="0" y="1087704"/>
                  </a:lnTo>
                  <a:lnTo>
                    <a:pt x="4847348" y="1087704"/>
                  </a:lnTo>
                  <a:lnTo>
                    <a:pt x="4847348" y="1078382"/>
                  </a:lnTo>
                  <a:close/>
                </a:path>
                <a:path w="4847590" h="4323080">
                  <a:moveTo>
                    <a:pt x="4847348" y="0"/>
                  </a:moveTo>
                  <a:lnTo>
                    <a:pt x="0" y="0"/>
                  </a:lnTo>
                  <a:lnTo>
                    <a:pt x="0" y="9321"/>
                  </a:lnTo>
                  <a:lnTo>
                    <a:pt x="4847348" y="9321"/>
                  </a:lnTo>
                  <a:lnTo>
                    <a:pt x="4847348" y="0"/>
                  </a:lnTo>
                  <a:close/>
                </a:path>
              </a:pathLst>
            </a:custGeom>
            <a:solidFill>
              <a:srgbClr val="FFFFFF">
                <a:alpha val="2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3550" y="5106691"/>
              <a:ext cx="1229995" cy="3235325"/>
            </a:xfrm>
            <a:custGeom>
              <a:avLst/>
              <a:gdLst/>
              <a:ahLst/>
              <a:cxnLst/>
              <a:rect l="l" t="t" r="r" b="b"/>
              <a:pathLst>
                <a:path w="1229994" h="3235325">
                  <a:moveTo>
                    <a:pt x="0" y="3235142"/>
                  </a:moveTo>
                  <a:lnTo>
                    <a:pt x="1229657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22508" y="5085649"/>
              <a:ext cx="1271905" cy="3277235"/>
            </a:xfrm>
            <a:custGeom>
              <a:avLst/>
              <a:gdLst/>
              <a:ahLst/>
              <a:cxnLst/>
              <a:rect l="l" t="t" r="r" b="b"/>
              <a:pathLst>
                <a:path w="1271905" h="3277234">
                  <a:moveTo>
                    <a:pt x="18879" y="3277224"/>
                  </a:moveTo>
                  <a:lnTo>
                    <a:pt x="0" y="3254021"/>
                  </a:lnTo>
                  <a:lnTo>
                    <a:pt x="453" y="3251332"/>
                  </a:lnTo>
                  <a:lnTo>
                    <a:pt x="1441" y="3248733"/>
                  </a:lnTo>
                  <a:lnTo>
                    <a:pt x="1232086" y="10992"/>
                  </a:lnTo>
                  <a:lnTo>
                    <a:pt x="1252860" y="0"/>
                  </a:lnTo>
                  <a:lnTo>
                    <a:pt x="1255550" y="453"/>
                  </a:lnTo>
                  <a:lnTo>
                    <a:pt x="1271740" y="23202"/>
                  </a:lnTo>
                  <a:lnTo>
                    <a:pt x="1271287" y="25892"/>
                  </a:lnTo>
                  <a:lnTo>
                    <a:pt x="39653" y="3266233"/>
                  </a:lnTo>
                  <a:lnTo>
                    <a:pt x="24438" y="3277060"/>
                  </a:lnTo>
                  <a:lnTo>
                    <a:pt x="18879" y="3277224"/>
                  </a:lnTo>
                  <a:close/>
                </a:path>
              </a:pathLst>
            </a:custGeom>
            <a:solidFill>
              <a:srgbClr val="59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73208" y="5106691"/>
              <a:ext cx="1229995" cy="431800"/>
            </a:xfrm>
            <a:custGeom>
              <a:avLst/>
              <a:gdLst/>
              <a:ahLst/>
              <a:cxnLst/>
              <a:rect l="l" t="t" r="r" b="b"/>
              <a:pathLst>
                <a:path w="1229995" h="431800">
                  <a:moveTo>
                    <a:pt x="1229657" y="431352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52117" y="5085600"/>
              <a:ext cx="1271905" cy="473709"/>
            </a:xfrm>
            <a:custGeom>
              <a:avLst/>
              <a:gdLst/>
              <a:ahLst/>
              <a:cxnLst/>
              <a:rect l="l" t="t" r="r" b="b"/>
              <a:pathLst>
                <a:path w="1271905" h="473710">
                  <a:moveTo>
                    <a:pt x="1249130" y="473532"/>
                  </a:moveTo>
                  <a:lnTo>
                    <a:pt x="11525" y="39956"/>
                  </a:lnTo>
                  <a:lnTo>
                    <a:pt x="0" y="19473"/>
                  </a:lnTo>
                  <a:lnTo>
                    <a:pt x="383" y="16773"/>
                  </a:lnTo>
                  <a:lnTo>
                    <a:pt x="22706" y="0"/>
                  </a:lnTo>
                  <a:lnTo>
                    <a:pt x="25407" y="383"/>
                  </a:lnTo>
                  <a:lnTo>
                    <a:pt x="28031" y="1303"/>
                  </a:lnTo>
                  <a:lnTo>
                    <a:pt x="1260312" y="433576"/>
                  </a:lnTo>
                  <a:lnTo>
                    <a:pt x="1271838" y="454059"/>
                  </a:lnTo>
                  <a:lnTo>
                    <a:pt x="1271454" y="456759"/>
                  </a:lnTo>
                  <a:lnTo>
                    <a:pt x="1254683" y="473225"/>
                  </a:lnTo>
                  <a:lnTo>
                    <a:pt x="1249130" y="473532"/>
                  </a:lnTo>
                  <a:close/>
                </a:path>
              </a:pathLst>
            </a:custGeom>
            <a:solidFill>
              <a:srgbClr val="59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02865" y="3165605"/>
              <a:ext cx="1229995" cy="2372995"/>
            </a:xfrm>
            <a:custGeom>
              <a:avLst/>
              <a:gdLst/>
              <a:ahLst/>
              <a:cxnLst/>
              <a:rect l="l" t="t" r="r" b="b"/>
              <a:pathLst>
                <a:path w="1229994" h="2372995">
                  <a:moveTo>
                    <a:pt x="0" y="2372437"/>
                  </a:moveTo>
                  <a:lnTo>
                    <a:pt x="1229657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981736" y="3144476"/>
              <a:ext cx="1272540" cy="2414905"/>
            </a:xfrm>
            <a:custGeom>
              <a:avLst/>
              <a:gdLst/>
              <a:ahLst/>
              <a:cxnLst/>
              <a:rect l="l" t="t" r="r" b="b"/>
              <a:pathLst>
                <a:path w="1272539" h="2414904">
                  <a:moveTo>
                    <a:pt x="1252166" y="42236"/>
                  </a:moveTo>
                  <a:lnTo>
                    <a:pt x="1230152" y="25566"/>
                  </a:lnTo>
                  <a:lnTo>
                    <a:pt x="1230032" y="25213"/>
                  </a:lnTo>
                  <a:lnTo>
                    <a:pt x="1229679" y="22509"/>
                  </a:lnTo>
                  <a:lnTo>
                    <a:pt x="1230025" y="17321"/>
                  </a:lnTo>
                  <a:lnTo>
                    <a:pt x="1230049" y="16960"/>
                  </a:lnTo>
                  <a:lnTo>
                    <a:pt x="1230708" y="14300"/>
                  </a:lnTo>
                  <a:lnTo>
                    <a:pt x="1233115" y="9656"/>
                  </a:lnTo>
                  <a:lnTo>
                    <a:pt x="1233223" y="9341"/>
                  </a:lnTo>
                  <a:lnTo>
                    <a:pt x="1233449" y="9011"/>
                  </a:lnTo>
                  <a:lnTo>
                    <a:pt x="1234886" y="7179"/>
                  </a:lnTo>
                  <a:lnTo>
                    <a:pt x="1237115" y="5228"/>
                  </a:lnTo>
                  <a:lnTo>
                    <a:pt x="1238887" y="3736"/>
                  </a:lnTo>
                  <a:lnTo>
                    <a:pt x="1239071" y="3517"/>
                  </a:lnTo>
                  <a:lnTo>
                    <a:pt x="1249806" y="0"/>
                  </a:lnTo>
                  <a:lnTo>
                    <a:pt x="1249576" y="0"/>
                  </a:lnTo>
                  <a:lnTo>
                    <a:pt x="1247264" y="301"/>
                  </a:lnTo>
                  <a:lnTo>
                    <a:pt x="1254620" y="301"/>
                  </a:lnTo>
                  <a:lnTo>
                    <a:pt x="1257589" y="1100"/>
                  </a:lnTo>
                  <a:lnTo>
                    <a:pt x="1262035" y="3299"/>
                  </a:lnTo>
                  <a:lnTo>
                    <a:pt x="1262374" y="3517"/>
                  </a:lnTo>
                  <a:lnTo>
                    <a:pt x="1262795" y="3736"/>
                  </a:lnTo>
                  <a:lnTo>
                    <a:pt x="1264736" y="5228"/>
                  </a:lnTo>
                  <a:lnTo>
                    <a:pt x="1265034" y="5495"/>
                  </a:lnTo>
                  <a:lnTo>
                    <a:pt x="1266182" y="6881"/>
                  </a:lnTo>
                  <a:lnTo>
                    <a:pt x="1268046" y="9011"/>
                  </a:lnTo>
                  <a:lnTo>
                    <a:pt x="1268273" y="9341"/>
                  </a:lnTo>
                  <a:lnTo>
                    <a:pt x="1268538" y="9656"/>
                  </a:lnTo>
                  <a:lnTo>
                    <a:pt x="1269759" y="11777"/>
                  </a:lnTo>
                  <a:lnTo>
                    <a:pt x="1269932" y="12138"/>
                  </a:lnTo>
                  <a:lnTo>
                    <a:pt x="1270535" y="14072"/>
                  </a:lnTo>
                  <a:lnTo>
                    <a:pt x="1271512" y="16960"/>
                  </a:lnTo>
                  <a:lnTo>
                    <a:pt x="1271576" y="17321"/>
                  </a:lnTo>
                  <a:lnTo>
                    <a:pt x="1271893" y="19749"/>
                  </a:lnTo>
                  <a:lnTo>
                    <a:pt x="1271915" y="20149"/>
                  </a:lnTo>
                  <a:lnTo>
                    <a:pt x="1271709" y="22509"/>
                  </a:lnTo>
                  <a:lnTo>
                    <a:pt x="1271529" y="25213"/>
                  </a:lnTo>
                  <a:lnTo>
                    <a:pt x="1254920" y="41866"/>
                  </a:lnTo>
                  <a:lnTo>
                    <a:pt x="1252166" y="42236"/>
                  </a:lnTo>
                  <a:close/>
                </a:path>
                <a:path w="1272539" h="2414904">
                  <a:moveTo>
                    <a:pt x="1253326" y="301"/>
                  </a:moveTo>
                  <a:lnTo>
                    <a:pt x="1247264" y="301"/>
                  </a:lnTo>
                  <a:lnTo>
                    <a:pt x="1249576" y="0"/>
                  </a:lnTo>
                  <a:lnTo>
                    <a:pt x="1249806" y="0"/>
                  </a:lnTo>
                  <a:lnTo>
                    <a:pt x="1253326" y="301"/>
                  </a:lnTo>
                  <a:close/>
                </a:path>
                <a:path w="1272539" h="2414904">
                  <a:moveTo>
                    <a:pt x="1253601" y="301"/>
                  </a:moveTo>
                  <a:lnTo>
                    <a:pt x="1253326" y="301"/>
                  </a:lnTo>
                  <a:lnTo>
                    <a:pt x="1249806" y="0"/>
                  </a:lnTo>
                  <a:lnTo>
                    <a:pt x="1249075" y="0"/>
                  </a:lnTo>
                  <a:lnTo>
                    <a:pt x="1253601" y="301"/>
                  </a:lnTo>
                  <a:close/>
                </a:path>
                <a:path w="1272539" h="2414904">
                  <a:moveTo>
                    <a:pt x="1244577" y="1100"/>
                  </a:moveTo>
                  <a:lnTo>
                    <a:pt x="1246919" y="301"/>
                  </a:lnTo>
                  <a:lnTo>
                    <a:pt x="1247096" y="301"/>
                  </a:lnTo>
                  <a:lnTo>
                    <a:pt x="1244577" y="1100"/>
                  </a:lnTo>
                  <a:close/>
                </a:path>
                <a:path w="1272539" h="2414904">
                  <a:moveTo>
                    <a:pt x="1257509" y="1100"/>
                  </a:moveTo>
                  <a:lnTo>
                    <a:pt x="1254620" y="301"/>
                  </a:lnTo>
                  <a:lnTo>
                    <a:pt x="1254749" y="301"/>
                  </a:lnTo>
                  <a:lnTo>
                    <a:pt x="1257509" y="1100"/>
                  </a:lnTo>
                  <a:close/>
                </a:path>
                <a:path w="1272539" h="2414904">
                  <a:moveTo>
                    <a:pt x="1241552" y="2116"/>
                  </a:moveTo>
                  <a:lnTo>
                    <a:pt x="1241795" y="1983"/>
                  </a:lnTo>
                  <a:lnTo>
                    <a:pt x="1244577" y="1100"/>
                  </a:lnTo>
                  <a:lnTo>
                    <a:pt x="1241552" y="2116"/>
                  </a:lnTo>
                  <a:close/>
                </a:path>
                <a:path w="1272539" h="2414904">
                  <a:moveTo>
                    <a:pt x="1262795" y="3736"/>
                  </a:moveTo>
                  <a:lnTo>
                    <a:pt x="1262374" y="3517"/>
                  </a:lnTo>
                  <a:lnTo>
                    <a:pt x="1262511" y="3517"/>
                  </a:lnTo>
                  <a:lnTo>
                    <a:pt x="1262795" y="3736"/>
                  </a:lnTo>
                  <a:close/>
                </a:path>
                <a:path w="1272539" h="2414904">
                  <a:moveTo>
                    <a:pt x="22109" y="2414696"/>
                  </a:moveTo>
                  <a:lnTo>
                    <a:pt x="0" y="2394546"/>
                  </a:lnTo>
                  <a:lnTo>
                    <a:pt x="475" y="2389006"/>
                  </a:lnTo>
                  <a:lnTo>
                    <a:pt x="1233" y="2386386"/>
                  </a:lnTo>
                  <a:lnTo>
                    <a:pt x="1230708" y="14300"/>
                  </a:lnTo>
                  <a:lnTo>
                    <a:pt x="1230049" y="16960"/>
                  </a:lnTo>
                  <a:lnTo>
                    <a:pt x="1229679" y="22509"/>
                  </a:lnTo>
                  <a:lnTo>
                    <a:pt x="1252166" y="42236"/>
                  </a:lnTo>
                  <a:lnTo>
                    <a:pt x="1263464" y="42236"/>
                  </a:lnTo>
                  <a:lnTo>
                    <a:pt x="38466" y="2405684"/>
                  </a:lnTo>
                  <a:lnTo>
                    <a:pt x="36762" y="2407814"/>
                  </a:lnTo>
                  <a:lnTo>
                    <a:pt x="32509" y="2411396"/>
                  </a:lnTo>
                  <a:lnTo>
                    <a:pt x="30120" y="2412712"/>
                  </a:lnTo>
                  <a:lnTo>
                    <a:pt x="24819" y="2414394"/>
                  </a:lnTo>
                  <a:lnTo>
                    <a:pt x="22109" y="2414696"/>
                  </a:lnTo>
                  <a:close/>
                </a:path>
                <a:path w="1272539" h="2414904">
                  <a:moveTo>
                    <a:pt x="1263464" y="42236"/>
                  </a:moveTo>
                  <a:lnTo>
                    <a:pt x="1252166" y="42236"/>
                  </a:lnTo>
                  <a:lnTo>
                    <a:pt x="1254920" y="41866"/>
                  </a:lnTo>
                  <a:lnTo>
                    <a:pt x="1260138" y="40101"/>
                  </a:lnTo>
                  <a:lnTo>
                    <a:pt x="1262557" y="38692"/>
                  </a:lnTo>
                  <a:lnTo>
                    <a:pt x="1266687" y="35078"/>
                  </a:lnTo>
                  <a:lnTo>
                    <a:pt x="1268181" y="33135"/>
                  </a:lnTo>
                  <a:lnTo>
                    <a:pt x="1263464" y="42236"/>
                  </a:lnTo>
                  <a:close/>
                </a:path>
              </a:pathLst>
            </a:custGeom>
            <a:solidFill>
              <a:srgbClr val="59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496953" y="3119008"/>
            <a:ext cx="3782695" cy="5269865"/>
            <a:chOff x="496953" y="3119008"/>
            <a:chExt cx="3782695" cy="5269865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6953" y="8295236"/>
              <a:ext cx="93193" cy="9319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6611" y="5060094"/>
              <a:ext cx="93193" cy="9319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56269" y="5491446"/>
              <a:ext cx="93193" cy="9319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85926" y="3119008"/>
              <a:ext cx="93193" cy="931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941379" y="758397"/>
            <a:ext cx="12103735" cy="90335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065" marR="5080" algn="ctr">
              <a:lnSpc>
                <a:spcPct val="100299"/>
              </a:lnSpc>
              <a:spcBef>
                <a:spcPts val="110"/>
              </a:spcBef>
            </a:pPr>
            <a:r>
              <a:rPr sz="4050" spc="180" dirty="0">
                <a:solidFill>
                  <a:srgbClr val="FFFFFF"/>
                </a:solidFill>
                <a:latin typeface="Tahoma"/>
                <a:cs typeface="Tahoma"/>
              </a:rPr>
              <a:t>Efficient</a:t>
            </a:r>
            <a:r>
              <a:rPr sz="4050" spc="-3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spc="105" dirty="0">
                <a:solidFill>
                  <a:srgbClr val="FFFFFF"/>
                </a:solidFill>
                <a:latin typeface="Tahoma"/>
                <a:cs typeface="Tahoma"/>
              </a:rPr>
              <a:t>train</a:t>
            </a:r>
            <a:r>
              <a:rPr sz="4050" spc="-3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spc="175" dirty="0">
                <a:solidFill>
                  <a:srgbClr val="FFFFFF"/>
                </a:solidFill>
                <a:latin typeface="Tahoma"/>
                <a:cs typeface="Tahoma"/>
              </a:rPr>
              <a:t>operations</a:t>
            </a:r>
            <a:r>
              <a:rPr sz="4050" spc="-3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spc="130" dirty="0">
                <a:solidFill>
                  <a:srgbClr val="FFFFFF"/>
                </a:solidFill>
                <a:latin typeface="Tahoma"/>
                <a:cs typeface="Tahoma"/>
              </a:rPr>
              <a:t>are</a:t>
            </a:r>
            <a:r>
              <a:rPr sz="4050" spc="-3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spc="170" dirty="0">
                <a:solidFill>
                  <a:srgbClr val="FFFFFF"/>
                </a:solidFill>
                <a:latin typeface="Tahoma"/>
                <a:cs typeface="Tahoma"/>
              </a:rPr>
              <a:t>crucial</a:t>
            </a:r>
            <a:r>
              <a:rPr sz="4050" spc="-3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spc="18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4050" spc="-3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spc="140" dirty="0">
                <a:solidFill>
                  <a:srgbClr val="FFFFFF"/>
                </a:solidFill>
                <a:latin typeface="Tahoma"/>
                <a:cs typeface="Tahoma"/>
              </a:rPr>
              <a:t>ensuring</a:t>
            </a:r>
            <a:r>
              <a:rPr sz="4050" spc="-3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spc="55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4050" spc="240" dirty="0">
                <a:solidFill>
                  <a:srgbClr val="FFFFFF"/>
                </a:solidFill>
                <a:latin typeface="Tahoma"/>
                <a:cs typeface="Tahoma"/>
              </a:rPr>
              <a:t>smooth</a:t>
            </a:r>
            <a:r>
              <a:rPr sz="4050" spc="-3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spc="15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4050" spc="-3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spc="95" dirty="0">
                <a:solidFill>
                  <a:srgbClr val="FFFFFF"/>
                </a:solidFill>
                <a:latin typeface="Tahoma"/>
                <a:cs typeface="Tahoma"/>
              </a:rPr>
              <a:t>reliable</a:t>
            </a:r>
            <a:r>
              <a:rPr sz="4050" spc="-3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spc="165" dirty="0">
                <a:solidFill>
                  <a:srgbClr val="FFFFFF"/>
                </a:solidFill>
                <a:latin typeface="Tahoma"/>
                <a:cs typeface="Tahoma"/>
              </a:rPr>
              <a:t>transportation</a:t>
            </a:r>
            <a:r>
              <a:rPr sz="4050" spc="-3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spc="130" dirty="0">
                <a:solidFill>
                  <a:srgbClr val="FFFFFF"/>
                </a:solidFill>
                <a:latin typeface="Tahoma"/>
                <a:cs typeface="Tahoma"/>
              </a:rPr>
              <a:t>system.</a:t>
            </a:r>
            <a:r>
              <a:rPr sz="4050" spc="-3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spc="120" dirty="0">
                <a:solidFill>
                  <a:srgbClr val="FFFFFF"/>
                </a:solidFill>
                <a:latin typeface="Tahoma"/>
                <a:cs typeface="Tahoma"/>
              </a:rPr>
              <a:t>This </a:t>
            </a:r>
            <a:r>
              <a:rPr sz="4050" spc="135" dirty="0">
                <a:solidFill>
                  <a:srgbClr val="FFFFFF"/>
                </a:solidFill>
                <a:latin typeface="Tahoma"/>
                <a:cs typeface="Tahoma"/>
              </a:rPr>
              <a:t>analysis</a:t>
            </a:r>
            <a:r>
              <a:rPr sz="4050" spc="-3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spc="22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4050" spc="-3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spc="200" dirty="0">
                <a:solidFill>
                  <a:srgbClr val="FFFFFF"/>
                </a:solidFill>
                <a:latin typeface="Tahoma"/>
                <a:cs typeface="Tahoma"/>
              </a:rPr>
              <a:t>UK</a:t>
            </a:r>
            <a:r>
              <a:rPr sz="4050" spc="-3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spc="105" dirty="0">
                <a:solidFill>
                  <a:srgbClr val="FFFFFF"/>
                </a:solidFill>
                <a:latin typeface="Tahoma"/>
                <a:cs typeface="Tahoma"/>
              </a:rPr>
              <a:t>train</a:t>
            </a:r>
            <a:r>
              <a:rPr sz="4050" spc="-3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spc="165" dirty="0">
                <a:solidFill>
                  <a:srgbClr val="FFFFFF"/>
                </a:solidFill>
                <a:latin typeface="Tahoma"/>
                <a:cs typeface="Tahoma"/>
              </a:rPr>
              <a:t>rides</a:t>
            </a:r>
            <a:r>
              <a:rPr sz="4050" spc="-3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spc="180" dirty="0">
                <a:solidFill>
                  <a:srgbClr val="FFFFFF"/>
                </a:solidFill>
                <a:latin typeface="Tahoma"/>
                <a:cs typeface="Tahoma"/>
              </a:rPr>
              <a:t>aims</a:t>
            </a:r>
            <a:r>
              <a:rPr sz="4050" spc="-3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spc="24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4050" spc="-3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spc="150" dirty="0">
                <a:solidFill>
                  <a:srgbClr val="FFFFFF"/>
                </a:solidFill>
                <a:latin typeface="Tahoma"/>
                <a:cs typeface="Tahoma"/>
              </a:rPr>
              <a:t>identify</a:t>
            </a:r>
            <a:r>
              <a:rPr sz="4050" spc="-3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spc="215" dirty="0">
                <a:solidFill>
                  <a:srgbClr val="FFFFFF"/>
                </a:solidFill>
                <a:latin typeface="Tahoma"/>
                <a:cs typeface="Tahoma"/>
              </a:rPr>
              <a:t>key </a:t>
            </a:r>
            <a:r>
              <a:rPr sz="4050" spc="90" dirty="0">
                <a:solidFill>
                  <a:srgbClr val="FFFFFF"/>
                </a:solidFill>
                <a:latin typeface="Tahoma"/>
                <a:cs typeface="Tahoma"/>
              </a:rPr>
              <a:t>challenges,</a:t>
            </a:r>
            <a:r>
              <a:rPr sz="4050" spc="-3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spc="240" dirty="0">
                <a:solidFill>
                  <a:srgbClr val="FFFFFF"/>
                </a:solidFill>
                <a:latin typeface="Tahoma"/>
                <a:cs typeface="Tahoma"/>
              </a:rPr>
              <a:t>such</a:t>
            </a:r>
            <a:r>
              <a:rPr sz="4050" spc="-3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spc="195" dirty="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sz="4050" spc="-3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spc="55" dirty="0">
                <a:solidFill>
                  <a:srgbClr val="FFFFFF"/>
                </a:solidFill>
                <a:latin typeface="Tahoma"/>
                <a:cs typeface="Tahoma"/>
              </a:rPr>
              <a:t>delays,</a:t>
            </a:r>
            <a:r>
              <a:rPr sz="4050" spc="-3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spc="250" dirty="0">
                <a:solidFill>
                  <a:srgbClr val="FFFFFF"/>
                </a:solidFill>
                <a:latin typeface="Tahoma"/>
                <a:cs typeface="Tahoma"/>
              </a:rPr>
              <a:t>peak-</a:t>
            </a:r>
            <a:r>
              <a:rPr sz="4050" spc="135" dirty="0">
                <a:solidFill>
                  <a:srgbClr val="FFFFFF"/>
                </a:solidFill>
                <a:latin typeface="Tahoma"/>
                <a:cs typeface="Tahoma"/>
              </a:rPr>
              <a:t>hour</a:t>
            </a:r>
            <a:r>
              <a:rPr sz="4050" spc="-3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spc="125" dirty="0">
                <a:solidFill>
                  <a:srgbClr val="FFFFFF"/>
                </a:solidFill>
                <a:latin typeface="Tahoma"/>
                <a:cs typeface="Tahoma"/>
              </a:rPr>
              <a:t>congestion, </a:t>
            </a:r>
            <a:r>
              <a:rPr sz="4050" spc="15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4050" spc="-3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spc="155" dirty="0">
                <a:solidFill>
                  <a:srgbClr val="FFFFFF"/>
                </a:solidFill>
                <a:latin typeface="Tahoma"/>
                <a:cs typeface="Tahoma"/>
              </a:rPr>
              <a:t>revenue</a:t>
            </a:r>
            <a:r>
              <a:rPr sz="4050" spc="-3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dirty="0">
                <a:solidFill>
                  <a:srgbClr val="FFFFFF"/>
                </a:solidFill>
                <a:latin typeface="Tahoma"/>
                <a:cs typeface="Tahoma"/>
              </a:rPr>
              <a:t>loss,</a:t>
            </a:r>
            <a:r>
              <a:rPr sz="4050" spc="-3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spc="165" dirty="0">
                <a:solidFill>
                  <a:srgbClr val="FFFFFF"/>
                </a:solidFill>
                <a:latin typeface="Tahoma"/>
                <a:cs typeface="Tahoma"/>
              </a:rPr>
              <a:t>while</a:t>
            </a:r>
            <a:r>
              <a:rPr sz="4050" spc="-3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spc="150" dirty="0">
                <a:solidFill>
                  <a:srgbClr val="FFFFFF"/>
                </a:solidFill>
                <a:latin typeface="Tahoma"/>
                <a:cs typeface="Tahoma"/>
              </a:rPr>
              <a:t>also</a:t>
            </a:r>
            <a:r>
              <a:rPr sz="4050" spc="-3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spc="165" dirty="0">
                <a:solidFill>
                  <a:srgbClr val="FFFFFF"/>
                </a:solidFill>
                <a:latin typeface="Tahoma"/>
                <a:cs typeface="Tahoma"/>
              </a:rPr>
              <a:t>uncovering </a:t>
            </a:r>
            <a:r>
              <a:rPr sz="4050" spc="170" dirty="0">
                <a:solidFill>
                  <a:srgbClr val="FFFFFF"/>
                </a:solidFill>
                <a:latin typeface="Tahoma"/>
                <a:cs typeface="Tahoma"/>
              </a:rPr>
              <a:t>opportunities</a:t>
            </a:r>
            <a:r>
              <a:rPr sz="4050" spc="-3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spc="24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4050" spc="-3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spc="180" dirty="0">
                <a:solidFill>
                  <a:srgbClr val="FFFFFF"/>
                </a:solidFill>
                <a:latin typeface="Tahoma"/>
                <a:cs typeface="Tahoma"/>
              </a:rPr>
              <a:t>enhance</a:t>
            </a:r>
            <a:r>
              <a:rPr sz="4050" spc="-3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spc="195" dirty="0">
                <a:solidFill>
                  <a:srgbClr val="FFFFFF"/>
                </a:solidFill>
                <a:latin typeface="Tahoma"/>
                <a:cs typeface="Tahoma"/>
              </a:rPr>
              <a:t>passenger</a:t>
            </a:r>
            <a:r>
              <a:rPr sz="4050" spc="-3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spc="180" dirty="0">
                <a:solidFill>
                  <a:srgbClr val="FFFFFF"/>
                </a:solidFill>
                <a:latin typeface="Tahoma"/>
                <a:cs typeface="Tahoma"/>
              </a:rPr>
              <a:t>experience </a:t>
            </a:r>
            <a:r>
              <a:rPr sz="4050" spc="15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4050" spc="-3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spc="140" dirty="0">
                <a:solidFill>
                  <a:srgbClr val="FFFFFF"/>
                </a:solidFill>
                <a:latin typeface="Tahoma"/>
                <a:cs typeface="Tahoma"/>
              </a:rPr>
              <a:t>operational</a:t>
            </a:r>
            <a:r>
              <a:rPr sz="4050" spc="-3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spc="125" dirty="0">
                <a:solidFill>
                  <a:srgbClr val="FFFFFF"/>
                </a:solidFill>
                <a:latin typeface="Tahoma"/>
                <a:cs typeface="Tahoma"/>
              </a:rPr>
              <a:t>efficiency.</a:t>
            </a:r>
            <a:r>
              <a:rPr sz="4050" spc="-3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spc="245" dirty="0">
                <a:solidFill>
                  <a:srgbClr val="FFFFFF"/>
                </a:solidFill>
                <a:latin typeface="Tahoma"/>
                <a:cs typeface="Tahoma"/>
              </a:rPr>
              <a:t>By</a:t>
            </a:r>
            <a:r>
              <a:rPr sz="4050" spc="-3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spc="140" dirty="0">
                <a:solidFill>
                  <a:srgbClr val="FFFFFF"/>
                </a:solidFill>
                <a:latin typeface="Tahoma"/>
                <a:cs typeface="Tahoma"/>
              </a:rPr>
              <a:t>leveraging</a:t>
            </a:r>
            <a:r>
              <a:rPr sz="4050" spc="-3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spc="215" dirty="0">
                <a:solidFill>
                  <a:srgbClr val="FFFFFF"/>
                </a:solidFill>
                <a:latin typeface="Tahoma"/>
                <a:cs typeface="Tahoma"/>
              </a:rPr>
              <a:t>data- </a:t>
            </a:r>
            <a:r>
              <a:rPr sz="4050" spc="145" dirty="0">
                <a:solidFill>
                  <a:srgbClr val="FFFFFF"/>
                </a:solidFill>
                <a:latin typeface="Tahoma"/>
                <a:cs typeface="Tahoma"/>
              </a:rPr>
              <a:t>driven</a:t>
            </a:r>
            <a:r>
              <a:rPr sz="4050" spc="-3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spc="70" dirty="0">
                <a:solidFill>
                  <a:srgbClr val="FFFFFF"/>
                </a:solidFill>
                <a:latin typeface="Tahoma"/>
                <a:cs typeface="Tahoma"/>
              </a:rPr>
              <a:t>insights,</a:t>
            </a:r>
            <a:r>
              <a:rPr sz="4050" spc="-3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spc="375" dirty="0">
                <a:solidFill>
                  <a:srgbClr val="FFFFFF"/>
                </a:solidFill>
                <a:latin typeface="Tahoma"/>
                <a:cs typeface="Tahoma"/>
              </a:rPr>
              <a:t>we</a:t>
            </a:r>
            <a:r>
              <a:rPr sz="4050" spc="-3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spc="225" dirty="0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sz="4050" spc="-3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spc="180" dirty="0">
                <a:solidFill>
                  <a:srgbClr val="FFFFFF"/>
                </a:solidFill>
                <a:latin typeface="Tahoma"/>
                <a:cs typeface="Tahoma"/>
              </a:rPr>
              <a:t>implement</a:t>
            </a:r>
            <a:r>
              <a:rPr sz="4050" spc="-3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spc="185" dirty="0">
                <a:solidFill>
                  <a:srgbClr val="FFFFFF"/>
                </a:solidFill>
                <a:latin typeface="Tahoma"/>
                <a:cs typeface="Tahoma"/>
              </a:rPr>
              <a:t>strategies</a:t>
            </a:r>
            <a:r>
              <a:rPr sz="4050" spc="-3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spc="215" dirty="0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sz="4050" spc="204" dirty="0">
                <a:solidFill>
                  <a:srgbClr val="FFFFFF"/>
                </a:solidFill>
                <a:latin typeface="Tahoma"/>
                <a:cs typeface="Tahoma"/>
              </a:rPr>
              <a:t>optimize</a:t>
            </a:r>
            <a:r>
              <a:rPr sz="405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spc="100" dirty="0">
                <a:solidFill>
                  <a:srgbClr val="FFFFFF"/>
                </a:solidFill>
                <a:latin typeface="Tahoma"/>
                <a:cs typeface="Tahoma"/>
              </a:rPr>
              <a:t>scheduling,</a:t>
            </a:r>
            <a:r>
              <a:rPr sz="4050" spc="-2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spc="190" dirty="0">
                <a:solidFill>
                  <a:srgbClr val="FFFFFF"/>
                </a:solidFill>
                <a:latin typeface="Tahoma"/>
                <a:cs typeface="Tahoma"/>
              </a:rPr>
              <a:t>improve</a:t>
            </a:r>
            <a:r>
              <a:rPr sz="405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spc="204" dirty="0">
                <a:solidFill>
                  <a:srgbClr val="FFFFFF"/>
                </a:solidFill>
                <a:latin typeface="Tahoma"/>
                <a:cs typeface="Tahoma"/>
              </a:rPr>
              <a:t>service</a:t>
            </a:r>
            <a:r>
              <a:rPr sz="4050" spc="-2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dirty="0">
                <a:solidFill>
                  <a:srgbClr val="FFFFFF"/>
                </a:solidFill>
                <a:latin typeface="Tahoma"/>
                <a:cs typeface="Tahoma"/>
              </a:rPr>
              <a:t>quality,</a:t>
            </a:r>
            <a:r>
              <a:rPr sz="405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spc="130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4050" spc="175" dirty="0">
                <a:solidFill>
                  <a:srgbClr val="FFFFFF"/>
                </a:solidFill>
                <a:latin typeface="Tahoma"/>
                <a:cs typeface="Tahoma"/>
              </a:rPr>
              <a:t>increase</a:t>
            </a:r>
            <a:r>
              <a:rPr sz="4050" spc="-3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spc="240" dirty="0">
                <a:solidFill>
                  <a:srgbClr val="FFFFFF"/>
                </a:solidFill>
                <a:latin typeface="Tahoma"/>
                <a:cs typeface="Tahoma"/>
              </a:rPr>
              <a:t>customer</a:t>
            </a:r>
            <a:r>
              <a:rPr sz="4050" spc="-3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spc="120" dirty="0">
                <a:solidFill>
                  <a:srgbClr val="FFFFFF"/>
                </a:solidFill>
                <a:latin typeface="Tahoma"/>
                <a:cs typeface="Tahoma"/>
              </a:rPr>
              <a:t>satisfaction.</a:t>
            </a:r>
            <a:r>
              <a:rPr sz="4050" spc="-3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spc="140" dirty="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sz="4050" spc="-3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spc="160" dirty="0">
                <a:solidFill>
                  <a:srgbClr val="FFFFFF"/>
                </a:solidFill>
                <a:latin typeface="Tahoma"/>
                <a:cs typeface="Tahoma"/>
              </a:rPr>
              <a:t>presentation </a:t>
            </a:r>
            <a:r>
              <a:rPr sz="4050" spc="130" dirty="0">
                <a:solidFill>
                  <a:srgbClr val="FFFFFF"/>
                </a:solidFill>
                <a:latin typeface="Tahoma"/>
                <a:cs typeface="Tahoma"/>
              </a:rPr>
              <a:t>highlights</a:t>
            </a:r>
            <a:r>
              <a:rPr sz="4050" spc="-3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spc="17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4050" spc="-3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spc="135" dirty="0">
                <a:solidFill>
                  <a:srgbClr val="FFFFFF"/>
                </a:solidFill>
                <a:latin typeface="Tahoma"/>
                <a:cs typeface="Tahoma"/>
              </a:rPr>
              <a:t>main</a:t>
            </a:r>
            <a:r>
              <a:rPr sz="4050" spc="-3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spc="170" dirty="0">
                <a:solidFill>
                  <a:srgbClr val="FFFFFF"/>
                </a:solidFill>
                <a:latin typeface="Tahoma"/>
                <a:cs typeface="Tahoma"/>
              </a:rPr>
              <a:t>goals</a:t>
            </a:r>
            <a:r>
              <a:rPr sz="4050" spc="-3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spc="15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4050" spc="-3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spc="155" dirty="0">
                <a:solidFill>
                  <a:srgbClr val="FFFFFF"/>
                </a:solidFill>
                <a:latin typeface="Tahoma"/>
                <a:cs typeface="Tahoma"/>
              </a:rPr>
              <a:t>actionable </a:t>
            </a:r>
            <a:r>
              <a:rPr sz="4050" spc="210" dirty="0">
                <a:solidFill>
                  <a:srgbClr val="FFFFFF"/>
                </a:solidFill>
                <a:latin typeface="Tahoma"/>
                <a:cs typeface="Tahoma"/>
              </a:rPr>
              <a:t>recommendations</a:t>
            </a:r>
            <a:r>
              <a:rPr sz="4050" spc="-3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spc="24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4050" spc="-3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spc="229" dirty="0">
                <a:solidFill>
                  <a:srgbClr val="FFFFFF"/>
                </a:solidFill>
                <a:latin typeface="Tahoma"/>
                <a:cs typeface="Tahoma"/>
              </a:rPr>
              <a:t>make</a:t>
            </a:r>
            <a:r>
              <a:rPr sz="4050" spc="-3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spc="105" dirty="0">
                <a:solidFill>
                  <a:srgbClr val="FFFFFF"/>
                </a:solidFill>
                <a:latin typeface="Tahoma"/>
                <a:cs typeface="Tahoma"/>
              </a:rPr>
              <a:t>train</a:t>
            </a:r>
            <a:r>
              <a:rPr sz="4050" spc="-3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spc="135" dirty="0">
                <a:solidFill>
                  <a:srgbClr val="FFFFFF"/>
                </a:solidFill>
                <a:latin typeface="Tahoma"/>
                <a:cs typeface="Tahoma"/>
              </a:rPr>
              <a:t>travel</a:t>
            </a:r>
            <a:r>
              <a:rPr sz="4050" spc="-3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spc="195" dirty="0">
                <a:solidFill>
                  <a:srgbClr val="FFFFFF"/>
                </a:solidFill>
                <a:latin typeface="Tahoma"/>
                <a:cs typeface="Tahoma"/>
              </a:rPr>
              <a:t>more </a:t>
            </a:r>
            <a:r>
              <a:rPr sz="4050" spc="90" dirty="0">
                <a:solidFill>
                  <a:srgbClr val="FFFFFF"/>
                </a:solidFill>
                <a:latin typeface="Tahoma"/>
                <a:cs typeface="Tahoma"/>
              </a:rPr>
              <a:t>efficient,</a:t>
            </a:r>
            <a:r>
              <a:rPr sz="405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dirty="0">
                <a:solidFill>
                  <a:srgbClr val="FFFFFF"/>
                </a:solidFill>
                <a:latin typeface="Tahoma"/>
                <a:cs typeface="Tahoma"/>
              </a:rPr>
              <a:t>reliable,</a:t>
            </a:r>
            <a:r>
              <a:rPr sz="405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spc="15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4050" spc="-2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50" spc="220" dirty="0">
                <a:solidFill>
                  <a:srgbClr val="FFFFFF"/>
                </a:solidFill>
                <a:latin typeface="Tahoma"/>
                <a:cs typeface="Tahoma"/>
              </a:rPr>
              <a:t>passenger-</a:t>
            </a:r>
            <a:r>
              <a:rPr sz="4050" spc="35" dirty="0">
                <a:solidFill>
                  <a:srgbClr val="FFFFFF"/>
                </a:solidFill>
                <a:latin typeface="Tahoma"/>
                <a:cs typeface="Tahoma"/>
              </a:rPr>
              <a:t>friendly.</a:t>
            </a:r>
            <a:endParaRPr sz="405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2965"/>
              </a:spcBef>
            </a:pPr>
            <a:r>
              <a:rPr sz="3800" spc="114" dirty="0">
                <a:solidFill>
                  <a:srgbClr val="FFFFFF"/>
                </a:solidFill>
                <a:latin typeface="Trebuchet MS"/>
                <a:cs typeface="Trebuchet MS"/>
              </a:rPr>
              <a:t>Railtics</a:t>
            </a:r>
            <a:r>
              <a:rPr sz="3800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00" spc="65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3800" spc="-25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00" spc="170" dirty="0">
                <a:solidFill>
                  <a:srgbClr val="FFFFFF"/>
                </a:solidFill>
                <a:latin typeface="Trebuchet MS"/>
                <a:cs typeface="Trebuchet MS"/>
              </a:rPr>
              <a:t>always</a:t>
            </a:r>
            <a:r>
              <a:rPr sz="3800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00" spc="90" dirty="0">
                <a:solidFill>
                  <a:srgbClr val="FFFFFF"/>
                </a:solidFill>
                <a:latin typeface="Trebuchet MS"/>
                <a:cs typeface="Trebuchet MS"/>
              </a:rPr>
              <a:t>ready</a:t>
            </a:r>
            <a:endParaRPr sz="3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9415553"/>
            <a:ext cx="4847590" cy="9525"/>
          </a:xfrm>
          <a:custGeom>
            <a:avLst/>
            <a:gdLst/>
            <a:ahLst/>
            <a:cxnLst/>
            <a:rect l="l" t="t" r="r" b="b"/>
            <a:pathLst>
              <a:path w="4847590" h="9525">
                <a:moveTo>
                  <a:pt x="4847353" y="9319"/>
                </a:moveTo>
                <a:lnTo>
                  <a:pt x="0" y="9319"/>
                </a:lnTo>
                <a:lnTo>
                  <a:pt x="0" y="0"/>
                </a:lnTo>
                <a:lnTo>
                  <a:pt x="4847353" y="0"/>
                </a:lnTo>
                <a:lnTo>
                  <a:pt x="4847353" y="9319"/>
                </a:lnTo>
                <a:close/>
              </a:path>
            </a:pathLst>
          </a:custGeom>
          <a:solidFill>
            <a:srgbClr val="FFFFFF">
              <a:alpha val="1254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2945269"/>
            <a:ext cx="4847590" cy="9525"/>
          </a:xfrm>
          <a:custGeom>
            <a:avLst/>
            <a:gdLst/>
            <a:ahLst/>
            <a:cxnLst/>
            <a:rect l="l" t="t" r="r" b="b"/>
            <a:pathLst>
              <a:path w="4847590" h="9525">
                <a:moveTo>
                  <a:pt x="4847353" y="9319"/>
                </a:moveTo>
                <a:lnTo>
                  <a:pt x="0" y="9319"/>
                </a:lnTo>
                <a:lnTo>
                  <a:pt x="0" y="0"/>
                </a:lnTo>
                <a:lnTo>
                  <a:pt x="4847353" y="0"/>
                </a:lnTo>
                <a:lnTo>
                  <a:pt x="4847353" y="9319"/>
                </a:lnTo>
                <a:close/>
              </a:path>
            </a:pathLst>
          </a:custGeom>
          <a:solidFill>
            <a:srgbClr val="FFFFFF">
              <a:alpha val="1254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0" y="3144476"/>
            <a:ext cx="4847590" cy="5218430"/>
            <a:chOff x="0" y="3144476"/>
            <a:chExt cx="4847590" cy="5218430"/>
          </a:xfrm>
        </p:grpSpPr>
        <p:sp>
          <p:nvSpPr>
            <p:cNvPr id="7" name="object 7"/>
            <p:cNvSpPr/>
            <p:nvPr/>
          </p:nvSpPr>
          <p:spPr>
            <a:xfrm>
              <a:off x="0" y="4023651"/>
              <a:ext cx="4847590" cy="4323080"/>
            </a:xfrm>
            <a:custGeom>
              <a:avLst/>
              <a:gdLst/>
              <a:ahLst/>
              <a:cxnLst/>
              <a:rect l="l" t="t" r="r" b="b"/>
              <a:pathLst>
                <a:path w="4847590" h="4323080">
                  <a:moveTo>
                    <a:pt x="4847348" y="4313529"/>
                  </a:moveTo>
                  <a:lnTo>
                    <a:pt x="0" y="4313529"/>
                  </a:lnTo>
                  <a:lnTo>
                    <a:pt x="0" y="4322851"/>
                  </a:lnTo>
                  <a:lnTo>
                    <a:pt x="4847348" y="4322851"/>
                  </a:lnTo>
                  <a:lnTo>
                    <a:pt x="4847348" y="4313529"/>
                  </a:lnTo>
                  <a:close/>
                </a:path>
                <a:path w="4847590" h="4323080">
                  <a:moveTo>
                    <a:pt x="4847348" y="3235147"/>
                  </a:moveTo>
                  <a:lnTo>
                    <a:pt x="0" y="3235147"/>
                  </a:lnTo>
                  <a:lnTo>
                    <a:pt x="0" y="3244469"/>
                  </a:lnTo>
                  <a:lnTo>
                    <a:pt x="4847348" y="3244469"/>
                  </a:lnTo>
                  <a:lnTo>
                    <a:pt x="4847348" y="3235147"/>
                  </a:lnTo>
                  <a:close/>
                </a:path>
                <a:path w="4847590" h="4323080">
                  <a:moveTo>
                    <a:pt x="4847348" y="2156764"/>
                  </a:moveTo>
                  <a:lnTo>
                    <a:pt x="0" y="2156764"/>
                  </a:lnTo>
                  <a:lnTo>
                    <a:pt x="0" y="2166086"/>
                  </a:lnTo>
                  <a:lnTo>
                    <a:pt x="4847348" y="2166086"/>
                  </a:lnTo>
                  <a:lnTo>
                    <a:pt x="4847348" y="2156764"/>
                  </a:lnTo>
                  <a:close/>
                </a:path>
                <a:path w="4847590" h="4323080">
                  <a:moveTo>
                    <a:pt x="4847348" y="1078382"/>
                  </a:moveTo>
                  <a:lnTo>
                    <a:pt x="0" y="1078382"/>
                  </a:lnTo>
                  <a:lnTo>
                    <a:pt x="0" y="1087704"/>
                  </a:lnTo>
                  <a:lnTo>
                    <a:pt x="4847348" y="1087704"/>
                  </a:lnTo>
                  <a:lnTo>
                    <a:pt x="4847348" y="1078382"/>
                  </a:lnTo>
                  <a:close/>
                </a:path>
                <a:path w="4847590" h="4323080">
                  <a:moveTo>
                    <a:pt x="4847348" y="0"/>
                  </a:moveTo>
                  <a:lnTo>
                    <a:pt x="0" y="0"/>
                  </a:lnTo>
                  <a:lnTo>
                    <a:pt x="0" y="9321"/>
                  </a:lnTo>
                  <a:lnTo>
                    <a:pt x="4847348" y="9321"/>
                  </a:lnTo>
                  <a:lnTo>
                    <a:pt x="4847348" y="0"/>
                  </a:lnTo>
                  <a:close/>
                </a:path>
              </a:pathLst>
            </a:custGeom>
            <a:solidFill>
              <a:srgbClr val="FFFFFF">
                <a:alpha val="125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3550" y="5106690"/>
              <a:ext cx="1229995" cy="3235325"/>
            </a:xfrm>
            <a:custGeom>
              <a:avLst/>
              <a:gdLst/>
              <a:ahLst/>
              <a:cxnLst/>
              <a:rect l="l" t="t" r="r" b="b"/>
              <a:pathLst>
                <a:path w="1229994" h="3235325">
                  <a:moveTo>
                    <a:pt x="0" y="3235142"/>
                  </a:moveTo>
                  <a:lnTo>
                    <a:pt x="1229657" y="0"/>
                  </a:lnTo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22508" y="5085649"/>
              <a:ext cx="1271905" cy="3277235"/>
            </a:xfrm>
            <a:custGeom>
              <a:avLst/>
              <a:gdLst/>
              <a:ahLst/>
              <a:cxnLst/>
              <a:rect l="l" t="t" r="r" b="b"/>
              <a:pathLst>
                <a:path w="1271905" h="3277234">
                  <a:moveTo>
                    <a:pt x="18879" y="3277224"/>
                  </a:moveTo>
                  <a:lnTo>
                    <a:pt x="0" y="3254021"/>
                  </a:lnTo>
                  <a:lnTo>
                    <a:pt x="453" y="3251332"/>
                  </a:lnTo>
                  <a:lnTo>
                    <a:pt x="1441" y="3248733"/>
                  </a:lnTo>
                  <a:lnTo>
                    <a:pt x="1232086" y="10992"/>
                  </a:lnTo>
                  <a:lnTo>
                    <a:pt x="1252860" y="0"/>
                  </a:lnTo>
                  <a:lnTo>
                    <a:pt x="1255550" y="453"/>
                  </a:lnTo>
                  <a:lnTo>
                    <a:pt x="1271740" y="23202"/>
                  </a:lnTo>
                  <a:lnTo>
                    <a:pt x="1271287" y="25892"/>
                  </a:lnTo>
                  <a:lnTo>
                    <a:pt x="39653" y="3266233"/>
                  </a:lnTo>
                  <a:lnTo>
                    <a:pt x="24438" y="3277060"/>
                  </a:lnTo>
                  <a:lnTo>
                    <a:pt x="18879" y="3277224"/>
                  </a:lnTo>
                  <a:close/>
                </a:path>
              </a:pathLst>
            </a:custGeom>
            <a:solidFill>
              <a:srgbClr val="5960F1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73208" y="5106690"/>
              <a:ext cx="1229995" cy="431800"/>
            </a:xfrm>
            <a:custGeom>
              <a:avLst/>
              <a:gdLst/>
              <a:ahLst/>
              <a:cxnLst/>
              <a:rect l="l" t="t" r="r" b="b"/>
              <a:pathLst>
                <a:path w="1229995" h="431800">
                  <a:moveTo>
                    <a:pt x="1229657" y="431352"/>
                  </a:moveTo>
                  <a:lnTo>
                    <a:pt x="0" y="0"/>
                  </a:lnTo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52117" y="5085600"/>
              <a:ext cx="1271905" cy="473709"/>
            </a:xfrm>
            <a:custGeom>
              <a:avLst/>
              <a:gdLst/>
              <a:ahLst/>
              <a:cxnLst/>
              <a:rect l="l" t="t" r="r" b="b"/>
              <a:pathLst>
                <a:path w="1271905" h="473710">
                  <a:moveTo>
                    <a:pt x="1249130" y="473532"/>
                  </a:moveTo>
                  <a:lnTo>
                    <a:pt x="11525" y="39956"/>
                  </a:lnTo>
                  <a:lnTo>
                    <a:pt x="0" y="19473"/>
                  </a:lnTo>
                  <a:lnTo>
                    <a:pt x="383" y="16773"/>
                  </a:lnTo>
                  <a:lnTo>
                    <a:pt x="22706" y="0"/>
                  </a:lnTo>
                  <a:lnTo>
                    <a:pt x="25407" y="383"/>
                  </a:lnTo>
                  <a:lnTo>
                    <a:pt x="28031" y="1303"/>
                  </a:lnTo>
                  <a:lnTo>
                    <a:pt x="1260312" y="433576"/>
                  </a:lnTo>
                  <a:lnTo>
                    <a:pt x="1271838" y="454059"/>
                  </a:lnTo>
                  <a:lnTo>
                    <a:pt x="1271454" y="456759"/>
                  </a:lnTo>
                  <a:lnTo>
                    <a:pt x="1254683" y="473225"/>
                  </a:lnTo>
                  <a:lnTo>
                    <a:pt x="1249130" y="473532"/>
                  </a:lnTo>
                  <a:close/>
                </a:path>
              </a:pathLst>
            </a:custGeom>
            <a:solidFill>
              <a:srgbClr val="5960F1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02865" y="3165605"/>
              <a:ext cx="1229995" cy="2372995"/>
            </a:xfrm>
            <a:custGeom>
              <a:avLst/>
              <a:gdLst/>
              <a:ahLst/>
              <a:cxnLst/>
              <a:rect l="l" t="t" r="r" b="b"/>
              <a:pathLst>
                <a:path w="1229995" h="2372995">
                  <a:moveTo>
                    <a:pt x="0" y="2372437"/>
                  </a:moveTo>
                  <a:lnTo>
                    <a:pt x="1229657" y="0"/>
                  </a:lnTo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981736" y="3144476"/>
              <a:ext cx="1272540" cy="2414905"/>
            </a:xfrm>
            <a:custGeom>
              <a:avLst/>
              <a:gdLst/>
              <a:ahLst/>
              <a:cxnLst/>
              <a:rect l="l" t="t" r="r" b="b"/>
              <a:pathLst>
                <a:path w="1272539" h="2414904">
                  <a:moveTo>
                    <a:pt x="1252166" y="42236"/>
                  </a:moveTo>
                  <a:lnTo>
                    <a:pt x="1230152" y="25566"/>
                  </a:lnTo>
                  <a:lnTo>
                    <a:pt x="1230032" y="25213"/>
                  </a:lnTo>
                  <a:lnTo>
                    <a:pt x="1229679" y="22509"/>
                  </a:lnTo>
                  <a:lnTo>
                    <a:pt x="1230025" y="17321"/>
                  </a:lnTo>
                  <a:lnTo>
                    <a:pt x="1230049" y="16960"/>
                  </a:lnTo>
                  <a:lnTo>
                    <a:pt x="1230708" y="14300"/>
                  </a:lnTo>
                  <a:lnTo>
                    <a:pt x="1233115" y="9656"/>
                  </a:lnTo>
                  <a:lnTo>
                    <a:pt x="1233223" y="9341"/>
                  </a:lnTo>
                  <a:lnTo>
                    <a:pt x="1233449" y="9011"/>
                  </a:lnTo>
                  <a:lnTo>
                    <a:pt x="1234886" y="7179"/>
                  </a:lnTo>
                  <a:lnTo>
                    <a:pt x="1237115" y="5228"/>
                  </a:lnTo>
                  <a:lnTo>
                    <a:pt x="1238887" y="3736"/>
                  </a:lnTo>
                  <a:lnTo>
                    <a:pt x="1239071" y="3517"/>
                  </a:lnTo>
                  <a:lnTo>
                    <a:pt x="1249806" y="0"/>
                  </a:lnTo>
                  <a:lnTo>
                    <a:pt x="1249576" y="0"/>
                  </a:lnTo>
                  <a:lnTo>
                    <a:pt x="1247264" y="301"/>
                  </a:lnTo>
                  <a:lnTo>
                    <a:pt x="1254620" y="301"/>
                  </a:lnTo>
                  <a:lnTo>
                    <a:pt x="1257589" y="1100"/>
                  </a:lnTo>
                  <a:lnTo>
                    <a:pt x="1262035" y="3299"/>
                  </a:lnTo>
                  <a:lnTo>
                    <a:pt x="1262374" y="3517"/>
                  </a:lnTo>
                  <a:lnTo>
                    <a:pt x="1262795" y="3736"/>
                  </a:lnTo>
                  <a:lnTo>
                    <a:pt x="1264736" y="5228"/>
                  </a:lnTo>
                  <a:lnTo>
                    <a:pt x="1265034" y="5495"/>
                  </a:lnTo>
                  <a:lnTo>
                    <a:pt x="1266182" y="6881"/>
                  </a:lnTo>
                  <a:lnTo>
                    <a:pt x="1268046" y="9011"/>
                  </a:lnTo>
                  <a:lnTo>
                    <a:pt x="1268273" y="9341"/>
                  </a:lnTo>
                  <a:lnTo>
                    <a:pt x="1268538" y="9656"/>
                  </a:lnTo>
                  <a:lnTo>
                    <a:pt x="1269759" y="11777"/>
                  </a:lnTo>
                  <a:lnTo>
                    <a:pt x="1269932" y="12138"/>
                  </a:lnTo>
                  <a:lnTo>
                    <a:pt x="1270535" y="14072"/>
                  </a:lnTo>
                  <a:lnTo>
                    <a:pt x="1271512" y="16960"/>
                  </a:lnTo>
                  <a:lnTo>
                    <a:pt x="1271576" y="17321"/>
                  </a:lnTo>
                  <a:lnTo>
                    <a:pt x="1271893" y="19749"/>
                  </a:lnTo>
                  <a:lnTo>
                    <a:pt x="1271915" y="20149"/>
                  </a:lnTo>
                  <a:lnTo>
                    <a:pt x="1271709" y="22509"/>
                  </a:lnTo>
                  <a:lnTo>
                    <a:pt x="1271529" y="25213"/>
                  </a:lnTo>
                  <a:lnTo>
                    <a:pt x="1254920" y="41866"/>
                  </a:lnTo>
                  <a:lnTo>
                    <a:pt x="1252166" y="42236"/>
                  </a:lnTo>
                  <a:close/>
                </a:path>
                <a:path w="1272539" h="2414904">
                  <a:moveTo>
                    <a:pt x="1253326" y="301"/>
                  </a:moveTo>
                  <a:lnTo>
                    <a:pt x="1247264" y="301"/>
                  </a:lnTo>
                  <a:lnTo>
                    <a:pt x="1249576" y="0"/>
                  </a:lnTo>
                  <a:lnTo>
                    <a:pt x="1249806" y="0"/>
                  </a:lnTo>
                  <a:lnTo>
                    <a:pt x="1253326" y="301"/>
                  </a:lnTo>
                  <a:close/>
                </a:path>
                <a:path w="1272539" h="2414904">
                  <a:moveTo>
                    <a:pt x="1253601" y="301"/>
                  </a:moveTo>
                  <a:lnTo>
                    <a:pt x="1253326" y="301"/>
                  </a:lnTo>
                  <a:lnTo>
                    <a:pt x="1249806" y="0"/>
                  </a:lnTo>
                  <a:lnTo>
                    <a:pt x="1249075" y="0"/>
                  </a:lnTo>
                  <a:lnTo>
                    <a:pt x="1253601" y="301"/>
                  </a:lnTo>
                  <a:close/>
                </a:path>
                <a:path w="1272539" h="2414904">
                  <a:moveTo>
                    <a:pt x="1244577" y="1100"/>
                  </a:moveTo>
                  <a:lnTo>
                    <a:pt x="1246919" y="301"/>
                  </a:lnTo>
                  <a:lnTo>
                    <a:pt x="1247096" y="301"/>
                  </a:lnTo>
                  <a:lnTo>
                    <a:pt x="1244577" y="1100"/>
                  </a:lnTo>
                  <a:close/>
                </a:path>
                <a:path w="1272539" h="2414904">
                  <a:moveTo>
                    <a:pt x="1257509" y="1100"/>
                  </a:moveTo>
                  <a:lnTo>
                    <a:pt x="1254620" y="301"/>
                  </a:lnTo>
                  <a:lnTo>
                    <a:pt x="1254749" y="301"/>
                  </a:lnTo>
                  <a:lnTo>
                    <a:pt x="1257509" y="1100"/>
                  </a:lnTo>
                  <a:close/>
                </a:path>
                <a:path w="1272539" h="2414904">
                  <a:moveTo>
                    <a:pt x="1241552" y="2116"/>
                  </a:moveTo>
                  <a:lnTo>
                    <a:pt x="1241795" y="1983"/>
                  </a:lnTo>
                  <a:lnTo>
                    <a:pt x="1244577" y="1100"/>
                  </a:lnTo>
                  <a:lnTo>
                    <a:pt x="1241552" y="2116"/>
                  </a:lnTo>
                  <a:close/>
                </a:path>
                <a:path w="1272539" h="2414904">
                  <a:moveTo>
                    <a:pt x="1262795" y="3736"/>
                  </a:moveTo>
                  <a:lnTo>
                    <a:pt x="1262374" y="3517"/>
                  </a:lnTo>
                  <a:lnTo>
                    <a:pt x="1262511" y="3517"/>
                  </a:lnTo>
                  <a:lnTo>
                    <a:pt x="1262795" y="3736"/>
                  </a:lnTo>
                  <a:close/>
                </a:path>
                <a:path w="1272539" h="2414904">
                  <a:moveTo>
                    <a:pt x="22109" y="2414696"/>
                  </a:moveTo>
                  <a:lnTo>
                    <a:pt x="0" y="2394546"/>
                  </a:lnTo>
                  <a:lnTo>
                    <a:pt x="475" y="2389006"/>
                  </a:lnTo>
                  <a:lnTo>
                    <a:pt x="1233" y="2386386"/>
                  </a:lnTo>
                  <a:lnTo>
                    <a:pt x="1230708" y="14300"/>
                  </a:lnTo>
                  <a:lnTo>
                    <a:pt x="1230049" y="16960"/>
                  </a:lnTo>
                  <a:lnTo>
                    <a:pt x="1229679" y="22509"/>
                  </a:lnTo>
                  <a:lnTo>
                    <a:pt x="1252166" y="42236"/>
                  </a:lnTo>
                  <a:lnTo>
                    <a:pt x="1263464" y="42236"/>
                  </a:lnTo>
                  <a:lnTo>
                    <a:pt x="38466" y="2405684"/>
                  </a:lnTo>
                  <a:lnTo>
                    <a:pt x="36762" y="2407814"/>
                  </a:lnTo>
                  <a:lnTo>
                    <a:pt x="32509" y="2411396"/>
                  </a:lnTo>
                  <a:lnTo>
                    <a:pt x="30120" y="2412712"/>
                  </a:lnTo>
                  <a:lnTo>
                    <a:pt x="24819" y="2414394"/>
                  </a:lnTo>
                  <a:lnTo>
                    <a:pt x="22109" y="2414696"/>
                  </a:lnTo>
                  <a:close/>
                </a:path>
                <a:path w="1272539" h="2414904">
                  <a:moveTo>
                    <a:pt x="1263464" y="42236"/>
                  </a:moveTo>
                  <a:lnTo>
                    <a:pt x="1252166" y="42236"/>
                  </a:lnTo>
                  <a:lnTo>
                    <a:pt x="1254920" y="41866"/>
                  </a:lnTo>
                  <a:lnTo>
                    <a:pt x="1260138" y="40101"/>
                  </a:lnTo>
                  <a:lnTo>
                    <a:pt x="1262557" y="38692"/>
                  </a:lnTo>
                  <a:lnTo>
                    <a:pt x="1266687" y="35078"/>
                  </a:lnTo>
                  <a:lnTo>
                    <a:pt x="1268181" y="33135"/>
                  </a:lnTo>
                  <a:lnTo>
                    <a:pt x="1263464" y="42236"/>
                  </a:lnTo>
                  <a:close/>
                </a:path>
              </a:pathLst>
            </a:custGeom>
            <a:solidFill>
              <a:srgbClr val="5960F1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496953" y="3119008"/>
            <a:ext cx="3782695" cy="5269865"/>
            <a:chOff x="496953" y="3119008"/>
            <a:chExt cx="3782695" cy="5269865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6953" y="8295236"/>
              <a:ext cx="93193" cy="9319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6611" y="5060094"/>
              <a:ext cx="93193" cy="9319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56269" y="5491446"/>
              <a:ext cx="93193" cy="9319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85926" y="3119008"/>
              <a:ext cx="93193" cy="931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4668" y="898556"/>
            <a:ext cx="483933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spc="335" dirty="0"/>
              <a:t>Goals</a:t>
            </a:r>
            <a:r>
              <a:rPr sz="7000" spc="-605" dirty="0"/>
              <a:t> </a:t>
            </a:r>
            <a:r>
              <a:rPr sz="7000" spc="385" dirty="0"/>
              <a:t>to</a:t>
            </a:r>
            <a:r>
              <a:rPr sz="7000" spc="-605" dirty="0"/>
              <a:t> </a:t>
            </a:r>
            <a:r>
              <a:rPr sz="7000" spc="130" dirty="0"/>
              <a:t>Hit</a:t>
            </a:r>
            <a:endParaRPr sz="7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52480" y="2661505"/>
            <a:ext cx="130117" cy="13011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5129036" cy="102869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52480" y="3466696"/>
            <a:ext cx="130117" cy="13011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45798" y="4318803"/>
            <a:ext cx="130117" cy="13011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52480" y="5133606"/>
            <a:ext cx="130117" cy="13011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52480" y="6286061"/>
            <a:ext cx="130117" cy="13011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52480" y="7136103"/>
            <a:ext cx="130117" cy="130117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120"/>
              </a:spcBef>
            </a:pPr>
            <a:r>
              <a:rPr spc="55" dirty="0"/>
              <a:t>Improve</a:t>
            </a:r>
            <a:r>
              <a:rPr spc="-175" dirty="0"/>
              <a:t> </a:t>
            </a:r>
            <a:r>
              <a:rPr dirty="0"/>
              <a:t>train</a:t>
            </a:r>
            <a:r>
              <a:rPr spc="-175" dirty="0"/>
              <a:t> </a:t>
            </a:r>
            <a:r>
              <a:rPr spc="105" dirty="0"/>
              <a:t>schedule</a:t>
            </a:r>
            <a:r>
              <a:rPr spc="-175" dirty="0"/>
              <a:t> </a:t>
            </a:r>
            <a:r>
              <a:rPr spc="105" dirty="0"/>
              <a:t>accuracy</a:t>
            </a:r>
            <a:r>
              <a:rPr spc="-175" dirty="0"/>
              <a:t> </a:t>
            </a:r>
            <a:r>
              <a:rPr spc="105" dirty="0"/>
              <a:t>and</a:t>
            </a:r>
            <a:r>
              <a:rPr spc="-175" dirty="0"/>
              <a:t> </a:t>
            </a:r>
            <a:r>
              <a:rPr spc="75" dirty="0"/>
              <a:t>reduce</a:t>
            </a:r>
            <a:r>
              <a:rPr spc="-175" dirty="0"/>
              <a:t> </a:t>
            </a:r>
            <a:r>
              <a:rPr spc="114" dirty="0"/>
              <a:t>delays</a:t>
            </a:r>
          </a:p>
          <a:p>
            <a:pPr marL="19050">
              <a:lnSpc>
                <a:spcPct val="100000"/>
              </a:lnSpc>
              <a:spcBef>
                <a:spcPts val="2620"/>
              </a:spcBef>
            </a:pPr>
            <a:r>
              <a:rPr spc="75" dirty="0"/>
              <a:t>Effectively</a:t>
            </a:r>
            <a:r>
              <a:rPr spc="-140" dirty="0"/>
              <a:t> </a:t>
            </a:r>
            <a:r>
              <a:rPr spc="145" dirty="0"/>
              <a:t>manage</a:t>
            </a:r>
            <a:r>
              <a:rPr spc="-140" dirty="0"/>
              <a:t> </a:t>
            </a:r>
            <a:r>
              <a:rPr spc="120" dirty="0"/>
              <a:t>peak</a:t>
            </a:r>
            <a:r>
              <a:rPr spc="-135" dirty="0"/>
              <a:t> </a:t>
            </a:r>
            <a:r>
              <a:rPr dirty="0"/>
              <a:t>travel</a:t>
            </a:r>
            <a:r>
              <a:rPr spc="-140" dirty="0"/>
              <a:t> </a:t>
            </a:r>
            <a:r>
              <a:rPr spc="75" dirty="0"/>
              <a:t>times</a:t>
            </a:r>
          </a:p>
          <a:p>
            <a:pPr marL="12700">
              <a:lnSpc>
                <a:spcPct val="100000"/>
              </a:lnSpc>
              <a:spcBef>
                <a:spcPts val="2990"/>
              </a:spcBef>
            </a:pPr>
            <a:r>
              <a:rPr spc="114" dirty="0"/>
              <a:t>Enhance</a:t>
            </a:r>
            <a:r>
              <a:rPr spc="-210" dirty="0"/>
              <a:t> </a:t>
            </a:r>
            <a:r>
              <a:rPr spc="165" dirty="0"/>
              <a:t>passenger</a:t>
            </a:r>
            <a:r>
              <a:rPr spc="-204" dirty="0"/>
              <a:t> </a:t>
            </a:r>
            <a:r>
              <a:rPr spc="70" dirty="0"/>
              <a:t>experience</a:t>
            </a:r>
            <a:r>
              <a:rPr spc="-210" dirty="0"/>
              <a:t> </a:t>
            </a:r>
            <a:r>
              <a:rPr spc="105" dirty="0"/>
              <a:t>and</a:t>
            </a:r>
            <a:r>
              <a:rPr spc="-204" dirty="0"/>
              <a:t> </a:t>
            </a:r>
            <a:r>
              <a:rPr spc="90" dirty="0"/>
              <a:t>increase</a:t>
            </a:r>
            <a:r>
              <a:rPr spc="-204" dirty="0"/>
              <a:t> </a:t>
            </a:r>
            <a:r>
              <a:rPr spc="45" dirty="0"/>
              <a:t>revenue</a:t>
            </a:r>
          </a:p>
          <a:p>
            <a:pPr marL="19050" marR="5080">
              <a:lnSpc>
                <a:spcPct val="116100"/>
              </a:lnSpc>
              <a:spcBef>
                <a:spcPts val="2095"/>
              </a:spcBef>
            </a:pPr>
            <a:r>
              <a:rPr spc="114" dirty="0"/>
              <a:t>Enhance</a:t>
            </a:r>
            <a:r>
              <a:rPr spc="-204" dirty="0"/>
              <a:t> </a:t>
            </a:r>
            <a:r>
              <a:rPr spc="100" dirty="0"/>
              <a:t>customer</a:t>
            </a:r>
            <a:r>
              <a:rPr spc="-200" dirty="0"/>
              <a:t> </a:t>
            </a:r>
            <a:r>
              <a:rPr spc="70" dirty="0"/>
              <a:t>experience</a:t>
            </a:r>
            <a:r>
              <a:rPr spc="-204" dirty="0"/>
              <a:t> </a:t>
            </a:r>
            <a:r>
              <a:rPr spc="105" dirty="0"/>
              <a:t>and</a:t>
            </a:r>
            <a:r>
              <a:rPr spc="-200" dirty="0"/>
              <a:t> </a:t>
            </a:r>
            <a:r>
              <a:rPr spc="50" dirty="0"/>
              <a:t>efficiently</a:t>
            </a:r>
            <a:r>
              <a:rPr spc="-204" dirty="0"/>
              <a:t> </a:t>
            </a:r>
            <a:r>
              <a:rPr spc="75" dirty="0"/>
              <a:t>handle</a:t>
            </a:r>
            <a:r>
              <a:rPr spc="-200" dirty="0"/>
              <a:t> </a:t>
            </a:r>
            <a:r>
              <a:rPr spc="60" dirty="0"/>
              <a:t>refund </a:t>
            </a:r>
            <a:r>
              <a:rPr spc="114" dirty="0"/>
              <a:t>requests</a:t>
            </a:r>
          </a:p>
          <a:p>
            <a:pPr marL="19050">
              <a:lnSpc>
                <a:spcPct val="100000"/>
              </a:lnSpc>
              <a:spcBef>
                <a:spcPts val="1040"/>
              </a:spcBef>
            </a:pPr>
            <a:r>
              <a:rPr spc="55" dirty="0"/>
              <a:t>Improve</a:t>
            </a:r>
            <a:r>
              <a:rPr spc="-190" dirty="0"/>
              <a:t> </a:t>
            </a:r>
            <a:r>
              <a:rPr spc="75" dirty="0"/>
              <a:t>performance</a:t>
            </a:r>
            <a:r>
              <a:rPr spc="-190" dirty="0"/>
              <a:t> </a:t>
            </a:r>
            <a:r>
              <a:rPr spc="70" dirty="0"/>
              <a:t>at</a:t>
            </a:r>
            <a:r>
              <a:rPr spc="-185" dirty="0"/>
              <a:t> </a:t>
            </a:r>
            <a:r>
              <a:rPr spc="95" dirty="0"/>
              <a:t>high-</a:t>
            </a:r>
            <a:r>
              <a:rPr spc="85" dirty="0"/>
              <a:t>delay</a:t>
            </a:r>
            <a:r>
              <a:rPr spc="-190" dirty="0"/>
              <a:t> </a:t>
            </a:r>
            <a:r>
              <a:rPr spc="100" dirty="0"/>
              <a:t>stations</a:t>
            </a:r>
          </a:p>
          <a:p>
            <a:pPr marL="19050">
              <a:lnSpc>
                <a:spcPct val="100000"/>
              </a:lnSpc>
              <a:spcBef>
                <a:spcPts val="2970"/>
              </a:spcBef>
            </a:pPr>
            <a:r>
              <a:rPr spc="95" dirty="0"/>
              <a:t>Achieve</a:t>
            </a:r>
            <a:r>
              <a:rPr spc="-200" dirty="0"/>
              <a:t> </a:t>
            </a:r>
            <a:r>
              <a:rPr spc="85" dirty="0"/>
              <a:t>higher</a:t>
            </a:r>
            <a:r>
              <a:rPr spc="-200" dirty="0"/>
              <a:t> </a:t>
            </a:r>
            <a:r>
              <a:rPr spc="55" dirty="0"/>
              <a:t>operational</a:t>
            </a:r>
            <a:r>
              <a:rPr spc="-195" dirty="0"/>
              <a:t> </a:t>
            </a:r>
            <a:r>
              <a:rPr spc="65" dirty="0"/>
              <a:t>efficiency</a:t>
            </a:r>
            <a:r>
              <a:rPr spc="-200" dirty="0"/>
              <a:t> </a:t>
            </a:r>
            <a:r>
              <a:rPr spc="100" dirty="0"/>
              <a:t>through</a:t>
            </a:r>
            <a:r>
              <a:rPr spc="-195" dirty="0"/>
              <a:t> </a:t>
            </a:r>
            <a:r>
              <a:rPr spc="95" dirty="0"/>
              <a:t>data</a:t>
            </a:r>
            <a:r>
              <a:rPr spc="-200" dirty="0"/>
              <a:t> </a:t>
            </a:r>
            <a:r>
              <a:rPr spc="120" dirty="0"/>
              <a:t>analysis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276598"/>
            <a:ext cx="17259300" cy="510540"/>
            <a:chOff x="0" y="4276598"/>
            <a:chExt cx="17259300" cy="510540"/>
          </a:xfrm>
        </p:grpSpPr>
        <p:sp>
          <p:nvSpPr>
            <p:cNvPr id="3" name="object 3"/>
            <p:cNvSpPr/>
            <p:nvPr/>
          </p:nvSpPr>
          <p:spPr>
            <a:xfrm>
              <a:off x="0" y="4333748"/>
              <a:ext cx="17152620" cy="0"/>
            </a:xfrm>
            <a:custGeom>
              <a:avLst/>
              <a:gdLst/>
              <a:ahLst/>
              <a:cxnLst/>
              <a:rect l="l" t="t" r="r" b="b"/>
              <a:pathLst>
                <a:path w="17152620">
                  <a:moveTo>
                    <a:pt x="0" y="0"/>
                  </a:moveTo>
                  <a:lnTo>
                    <a:pt x="17152142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44998" y="4276598"/>
              <a:ext cx="114299" cy="1142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42940" y="4333701"/>
              <a:ext cx="0" cy="454025"/>
            </a:xfrm>
            <a:custGeom>
              <a:avLst/>
              <a:gdLst/>
              <a:ahLst/>
              <a:cxnLst/>
              <a:rect l="l" t="t" r="r" b="b"/>
              <a:pathLst>
                <a:path h="454025">
                  <a:moveTo>
                    <a:pt x="0" y="453425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58018" y="4333701"/>
              <a:ext cx="0" cy="454025"/>
            </a:xfrm>
            <a:custGeom>
              <a:avLst/>
              <a:gdLst/>
              <a:ahLst/>
              <a:cxnLst/>
              <a:rect l="l" t="t" r="r" b="b"/>
              <a:pathLst>
                <a:path h="454025">
                  <a:moveTo>
                    <a:pt x="0" y="453425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63572" y="4333701"/>
              <a:ext cx="0" cy="454025"/>
            </a:xfrm>
            <a:custGeom>
              <a:avLst/>
              <a:gdLst/>
              <a:ahLst/>
              <a:cxnLst/>
              <a:rect l="l" t="t" r="r" b="b"/>
              <a:pathLst>
                <a:path h="454025">
                  <a:moveTo>
                    <a:pt x="0" y="453425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469125" y="4333701"/>
              <a:ext cx="0" cy="454025"/>
            </a:xfrm>
            <a:custGeom>
              <a:avLst/>
              <a:gdLst/>
              <a:ahLst/>
              <a:cxnLst/>
              <a:rect l="l" t="t" r="r" b="b"/>
              <a:pathLst>
                <a:path h="454025">
                  <a:moveTo>
                    <a:pt x="0" y="453425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274679" y="4333701"/>
              <a:ext cx="0" cy="454025"/>
            </a:xfrm>
            <a:custGeom>
              <a:avLst/>
              <a:gdLst/>
              <a:ahLst/>
              <a:cxnLst/>
              <a:rect l="l" t="t" r="r" b="b"/>
              <a:pathLst>
                <a:path h="454025">
                  <a:moveTo>
                    <a:pt x="0" y="453425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061607" y="4333701"/>
              <a:ext cx="0" cy="454025"/>
            </a:xfrm>
            <a:custGeom>
              <a:avLst/>
              <a:gdLst/>
              <a:ahLst/>
              <a:cxnLst/>
              <a:rect l="l" t="t" r="r" b="b"/>
              <a:pathLst>
                <a:path h="454025">
                  <a:moveTo>
                    <a:pt x="0" y="453425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16344" y="6625481"/>
            <a:ext cx="519206" cy="1123791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4645692" y="7779702"/>
            <a:ext cx="326136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1225" dirty="0">
                <a:solidFill>
                  <a:srgbClr val="5960F1"/>
                </a:solidFill>
                <a:latin typeface="Tahoma"/>
                <a:cs typeface="Tahoma"/>
              </a:rPr>
              <a:t>We</a:t>
            </a:r>
            <a:r>
              <a:rPr sz="6000" spc="385" dirty="0">
                <a:solidFill>
                  <a:srgbClr val="5960F1"/>
                </a:solidFill>
                <a:latin typeface="Tahoma"/>
                <a:cs typeface="Tahoma"/>
              </a:rPr>
              <a:t> </a:t>
            </a:r>
            <a:r>
              <a:rPr sz="6000" spc="-1060" dirty="0">
                <a:solidFill>
                  <a:srgbClr val="5960F1"/>
                </a:solidFill>
                <a:latin typeface="Tahoma"/>
                <a:cs typeface="Tahoma"/>
              </a:rPr>
              <a:t>are</a:t>
            </a:r>
            <a:r>
              <a:rPr sz="6000" spc="390" dirty="0">
                <a:solidFill>
                  <a:srgbClr val="5960F1"/>
                </a:solidFill>
                <a:latin typeface="Tahoma"/>
                <a:cs typeface="Tahoma"/>
              </a:rPr>
              <a:t> </a:t>
            </a:r>
            <a:r>
              <a:rPr sz="6000" spc="-900" dirty="0">
                <a:solidFill>
                  <a:srgbClr val="5960F1"/>
                </a:solidFill>
                <a:latin typeface="Tahoma"/>
                <a:cs typeface="Tahoma"/>
              </a:rPr>
              <a:t>here!</a:t>
            </a:r>
            <a:endParaRPr sz="60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389485" y="5044033"/>
            <a:ext cx="2006600" cy="806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100"/>
              </a:spcBef>
            </a:pPr>
            <a:r>
              <a:rPr sz="2200" spc="45" dirty="0">
                <a:solidFill>
                  <a:srgbClr val="FFFFFF"/>
                </a:solidFill>
                <a:latin typeface="Trebuchet MS"/>
                <a:cs typeface="Trebuchet MS"/>
              </a:rPr>
              <a:t>Identifying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Trebuchet MS"/>
                <a:cs typeface="Trebuchet MS"/>
              </a:rPr>
              <a:t>Key Challenges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16000" y="5044033"/>
            <a:ext cx="2240915" cy="806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100"/>
              </a:spcBef>
            </a:pP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Exploratory</a:t>
            </a:r>
            <a:r>
              <a:rPr sz="22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sz="2200" spc="105" dirty="0">
                <a:solidFill>
                  <a:srgbClr val="FFFFFF"/>
                </a:solidFill>
                <a:latin typeface="Trebuchet MS"/>
                <a:cs typeface="Trebuchet MS"/>
              </a:rPr>
              <a:t>Analysis</a:t>
            </a:r>
            <a:r>
              <a:rPr sz="22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FFFFFF"/>
                </a:solidFill>
                <a:latin typeface="Trebuchet MS"/>
                <a:cs typeface="Trebuchet MS"/>
              </a:rPr>
              <a:t>(EDA)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72355" y="5044033"/>
            <a:ext cx="1716405" cy="1196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100"/>
              </a:spcBef>
            </a:pP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Operational </a:t>
            </a:r>
            <a:r>
              <a:rPr sz="2200" spc="45" dirty="0">
                <a:solidFill>
                  <a:srgbClr val="FFFFFF"/>
                </a:solidFill>
                <a:latin typeface="Trebuchet MS"/>
                <a:cs typeface="Trebuchet MS"/>
              </a:rPr>
              <a:t>Performance </a:t>
            </a:r>
            <a:r>
              <a:rPr sz="2200" spc="125" dirty="0">
                <a:solidFill>
                  <a:srgbClr val="FFFFFF"/>
                </a:solidFill>
                <a:latin typeface="Trebuchet MS"/>
                <a:cs typeface="Trebuchet MS"/>
              </a:rPr>
              <a:t>Assessment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636632" y="5044033"/>
            <a:ext cx="2341245" cy="1196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100"/>
              </a:spcBef>
            </a:pP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Revenue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Trebuchet MS"/>
                <a:cs typeface="Trebuchet MS"/>
              </a:rPr>
              <a:t>&amp; </a:t>
            </a:r>
            <a:r>
              <a:rPr sz="2200" spc="105" dirty="0">
                <a:solidFill>
                  <a:srgbClr val="FFFFFF"/>
                </a:solidFill>
                <a:latin typeface="Trebuchet MS"/>
                <a:cs typeface="Trebuchet MS"/>
              </a:rPr>
              <a:t>Passenger </a:t>
            </a:r>
            <a:r>
              <a:rPr sz="2200" spc="50" dirty="0">
                <a:solidFill>
                  <a:srgbClr val="FFFFFF"/>
                </a:solidFill>
                <a:latin typeface="Trebuchet MS"/>
                <a:cs typeface="Trebuchet MS"/>
              </a:rPr>
              <a:t>Behavior</a:t>
            </a:r>
            <a:r>
              <a:rPr sz="2200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Trebuchet MS"/>
                <a:cs typeface="Trebuchet MS"/>
              </a:rPr>
              <a:t>Analysis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262026" y="5044033"/>
            <a:ext cx="2452370" cy="1196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100"/>
              </a:spcBef>
            </a:pPr>
            <a:r>
              <a:rPr sz="2200" spc="50" dirty="0">
                <a:solidFill>
                  <a:srgbClr val="FFFFFF"/>
                </a:solidFill>
                <a:latin typeface="Trebuchet MS"/>
                <a:cs typeface="Trebuchet MS"/>
              </a:rPr>
              <a:t>Developing </a:t>
            </a:r>
            <a:r>
              <a:rPr sz="2200" spc="80" dirty="0">
                <a:solidFill>
                  <a:srgbClr val="FFFFFF"/>
                </a:solidFill>
                <a:latin typeface="Trebuchet MS"/>
                <a:cs typeface="Trebuchet MS"/>
              </a:rPr>
              <a:t>Strategic </a:t>
            </a: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Recommendations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034666" y="5044033"/>
            <a:ext cx="2349500" cy="806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100"/>
              </a:spcBef>
            </a:pP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Implementation</a:t>
            </a:r>
            <a:r>
              <a:rPr sz="2200" spc="3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Trebuchet MS"/>
                <a:cs typeface="Trebuchet MS"/>
              </a:rPr>
              <a:t>&amp; </a:t>
            </a:r>
            <a:r>
              <a:rPr sz="2200" spc="65" dirty="0">
                <a:solidFill>
                  <a:srgbClr val="FFFFFF"/>
                </a:solidFill>
                <a:latin typeface="Trebuchet MS"/>
                <a:cs typeface="Trebuchet MS"/>
              </a:rPr>
              <a:t>Monitoring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7490">
              <a:lnSpc>
                <a:spcPct val="100000"/>
              </a:lnSpc>
              <a:spcBef>
                <a:spcPts val="100"/>
              </a:spcBef>
            </a:pPr>
            <a:r>
              <a:rPr sz="7000" spc="450" dirty="0"/>
              <a:t>Steps</a:t>
            </a:r>
            <a:endParaRPr sz="7000"/>
          </a:p>
        </p:txBody>
      </p:sp>
      <p:sp>
        <p:nvSpPr>
          <p:cNvPr id="20" name="object 20"/>
          <p:cNvSpPr txBox="1"/>
          <p:nvPr/>
        </p:nvSpPr>
        <p:spPr>
          <a:xfrm>
            <a:off x="3831078" y="3360769"/>
            <a:ext cx="473709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u="heavy" spc="135" dirty="0">
                <a:solidFill>
                  <a:srgbClr val="B066DE"/>
                </a:solidFill>
                <a:uFill>
                  <a:solidFill>
                    <a:srgbClr val="B066DE"/>
                  </a:solidFill>
                </a:uFill>
                <a:latin typeface="Tahoma"/>
                <a:cs typeface="Tahoma"/>
              </a:rPr>
              <a:t>02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636632" y="3360769"/>
            <a:ext cx="46482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u="heavy" spc="105" dirty="0">
                <a:solidFill>
                  <a:srgbClr val="DD7BCC"/>
                </a:solidFill>
                <a:uFill>
                  <a:solidFill>
                    <a:srgbClr val="DD7BCC"/>
                  </a:solidFill>
                </a:uFill>
                <a:latin typeface="Tahoma"/>
                <a:cs typeface="Tahoma"/>
              </a:rPr>
              <a:t>03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442185" y="3360769"/>
            <a:ext cx="46990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u="heavy" spc="120" dirty="0">
                <a:solidFill>
                  <a:srgbClr val="F598C2"/>
                </a:solidFill>
                <a:uFill>
                  <a:solidFill>
                    <a:srgbClr val="F598C2"/>
                  </a:solidFill>
                </a:uFill>
                <a:latin typeface="Tahoma"/>
                <a:cs typeface="Tahoma"/>
              </a:rPr>
              <a:t>04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247739" y="3360769"/>
            <a:ext cx="46545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u="heavy" spc="105" dirty="0">
                <a:solidFill>
                  <a:srgbClr val="CD93B0"/>
                </a:solidFill>
                <a:uFill>
                  <a:solidFill>
                    <a:srgbClr val="CD93B0"/>
                  </a:solidFill>
                </a:uFill>
                <a:latin typeface="Tahoma"/>
                <a:cs typeface="Tahoma"/>
              </a:rPr>
              <a:t>05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034666" y="3360769"/>
            <a:ext cx="46355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u="heavy" spc="95" dirty="0">
                <a:solidFill>
                  <a:srgbClr val="FBBAC6"/>
                </a:solidFill>
                <a:uFill>
                  <a:solidFill>
                    <a:srgbClr val="FBBAC6"/>
                  </a:solidFill>
                </a:uFill>
                <a:latin typeface="Tahoma"/>
                <a:cs typeface="Tahoma"/>
              </a:rPr>
              <a:t>06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16000" y="3360769"/>
            <a:ext cx="419734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u="heavy" spc="-25" dirty="0">
                <a:solidFill>
                  <a:srgbClr val="5960F1"/>
                </a:solidFill>
                <a:uFill>
                  <a:solidFill>
                    <a:srgbClr val="5960F1"/>
                  </a:solidFill>
                </a:uFill>
                <a:latin typeface="Tahoma"/>
                <a:cs typeface="Tahoma"/>
              </a:rPr>
              <a:t>01</a:t>
            </a:r>
            <a:endParaRPr sz="2500">
              <a:latin typeface="Tahoma"/>
              <a:cs typeface="Tahoma"/>
            </a:endParaRPr>
          </a:p>
        </p:txBody>
      </p:sp>
      <p:pic>
        <p:nvPicPr>
          <p:cNvPr id="26" name="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0899" y="1315237"/>
            <a:ext cx="298577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340" dirty="0"/>
              <a:t>Content</a:t>
            </a:r>
            <a:endParaRPr sz="6000"/>
          </a:p>
        </p:txBody>
      </p:sp>
      <p:sp>
        <p:nvSpPr>
          <p:cNvPr id="3" name="object 3"/>
          <p:cNvSpPr txBox="1"/>
          <p:nvPr/>
        </p:nvSpPr>
        <p:spPr>
          <a:xfrm>
            <a:off x="10079945" y="1469256"/>
            <a:ext cx="19094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110" dirty="0">
                <a:solidFill>
                  <a:srgbClr val="FFFFFF"/>
                </a:solidFill>
                <a:latin typeface="Trebuchet MS"/>
                <a:cs typeface="Trebuchet MS"/>
              </a:rPr>
              <a:t>About</a:t>
            </a:r>
            <a:r>
              <a:rPr sz="28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8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80448" y="1350194"/>
            <a:ext cx="65595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u="heavy" spc="-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01</a:t>
            </a:r>
            <a:endParaRPr sz="40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035731" y="5537796"/>
            <a:ext cx="31134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70" dirty="0">
                <a:solidFill>
                  <a:srgbClr val="FFFFFF"/>
                </a:solidFill>
                <a:latin typeface="Trebuchet MS"/>
                <a:cs typeface="Trebuchet MS"/>
              </a:rPr>
              <a:t>Recommendations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36234" y="5411411"/>
            <a:ext cx="7289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u="heavy" spc="18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03</a:t>
            </a:r>
            <a:endParaRPr sz="40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35731" y="3507187"/>
            <a:ext cx="405637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10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sz="28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135" dirty="0">
                <a:solidFill>
                  <a:srgbClr val="FFFFFF"/>
                </a:solidFill>
                <a:latin typeface="Trebuchet MS"/>
                <a:cs typeface="Trebuchet MS"/>
              </a:rPr>
              <a:t>Analysis</a:t>
            </a:r>
            <a:r>
              <a:rPr sz="2800" spc="-2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sz="2800" spc="-1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110" dirty="0">
                <a:solidFill>
                  <a:srgbClr val="FFFFFF"/>
                </a:solidFill>
                <a:latin typeface="Trebuchet MS"/>
                <a:cs typeface="Trebuchet MS"/>
              </a:rPr>
              <a:t>Insights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36234" y="3380803"/>
            <a:ext cx="7423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u="heavy" spc="2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02</a:t>
            </a:r>
            <a:endParaRPr sz="40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5883" y="5927243"/>
            <a:ext cx="44545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85" dirty="0">
                <a:solidFill>
                  <a:srgbClr val="FFFFFF"/>
                </a:solidFill>
                <a:latin typeface="Trebuchet MS"/>
                <a:cs typeface="Trebuchet MS"/>
              </a:rPr>
              <a:t>Railtics</a:t>
            </a:r>
            <a:r>
              <a:rPr sz="3000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300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Trebuchet MS"/>
                <a:cs typeface="Trebuchet MS"/>
              </a:rPr>
              <a:t>always</a:t>
            </a:r>
            <a:r>
              <a:rPr sz="300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Trebuchet MS"/>
                <a:cs typeface="Trebuchet MS"/>
              </a:rPr>
              <a:t>ready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50510">
              <a:lnSpc>
                <a:spcPct val="100000"/>
              </a:lnSpc>
              <a:spcBef>
                <a:spcPts val="100"/>
              </a:spcBef>
            </a:pPr>
            <a:r>
              <a:rPr sz="12000" spc="685" dirty="0"/>
              <a:t>About</a:t>
            </a:r>
            <a:r>
              <a:rPr sz="12000" spc="-1035" dirty="0"/>
              <a:t> </a:t>
            </a:r>
            <a:r>
              <a:rPr sz="12000" spc="325" dirty="0"/>
              <a:t>Data</a:t>
            </a:r>
            <a:endParaRPr sz="12000"/>
          </a:p>
        </p:txBody>
      </p:sp>
      <p:sp>
        <p:nvSpPr>
          <p:cNvPr id="4" name="object 4"/>
          <p:cNvSpPr/>
          <p:nvPr/>
        </p:nvSpPr>
        <p:spPr>
          <a:xfrm>
            <a:off x="0" y="9415554"/>
            <a:ext cx="4847590" cy="9525"/>
          </a:xfrm>
          <a:custGeom>
            <a:avLst/>
            <a:gdLst/>
            <a:ahLst/>
            <a:cxnLst/>
            <a:rect l="l" t="t" r="r" b="b"/>
            <a:pathLst>
              <a:path w="4847590" h="9525">
                <a:moveTo>
                  <a:pt x="4847353" y="9319"/>
                </a:moveTo>
                <a:lnTo>
                  <a:pt x="0" y="9319"/>
                </a:lnTo>
                <a:lnTo>
                  <a:pt x="0" y="0"/>
                </a:lnTo>
                <a:lnTo>
                  <a:pt x="4847353" y="0"/>
                </a:lnTo>
                <a:lnTo>
                  <a:pt x="4847353" y="9319"/>
                </a:lnTo>
                <a:close/>
              </a:path>
            </a:pathLst>
          </a:custGeom>
          <a:solidFill>
            <a:srgbClr val="FFFFFF">
              <a:alpha val="2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2945269"/>
            <a:ext cx="4847590" cy="9525"/>
          </a:xfrm>
          <a:custGeom>
            <a:avLst/>
            <a:gdLst/>
            <a:ahLst/>
            <a:cxnLst/>
            <a:rect l="l" t="t" r="r" b="b"/>
            <a:pathLst>
              <a:path w="4847590" h="9525">
                <a:moveTo>
                  <a:pt x="4847353" y="9319"/>
                </a:moveTo>
                <a:lnTo>
                  <a:pt x="0" y="9319"/>
                </a:lnTo>
                <a:lnTo>
                  <a:pt x="0" y="0"/>
                </a:lnTo>
                <a:lnTo>
                  <a:pt x="4847353" y="0"/>
                </a:lnTo>
                <a:lnTo>
                  <a:pt x="4847353" y="9319"/>
                </a:lnTo>
                <a:close/>
              </a:path>
            </a:pathLst>
          </a:custGeom>
          <a:solidFill>
            <a:srgbClr val="FFFFFF">
              <a:alpha val="2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0" y="3144476"/>
            <a:ext cx="4847590" cy="5218430"/>
            <a:chOff x="0" y="3144476"/>
            <a:chExt cx="4847590" cy="5218430"/>
          </a:xfrm>
        </p:grpSpPr>
        <p:sp>
          <p:nvSpPr>
            <p:cNvPr id="7" name="object 7"/>
            <p:cNvSpPr/>
            <p:nvPr/>
          </p:nvSpPr>
          <p:spPr>
            <a:xfrm>
              <a:off x="0" y="4023651"/>
              <a:ext cx="4847590" cy="4323080"/>
            </a:xfrm>
            <a:custGeom>
              <a:avLst/>
              <a:gdLst/>
              <a:ahLst/>
              <a:cxnLst/>
              <a:rect l="l" t="t" r="r" b="b"/>
              <a:pathLst>
                <a:path w="4847590" h="4323080">
                  <a:moveTo>
                    <a:pt x="4847348" y="4313529"/>
                  </a:moveTo>
                  <a:lnTo>
                    <a:pt x="0" y="4313529"/>
                  </a:lnTo>
                  <a:lnTo>
                    <a:pt x="0" y="4322851"/>
                  </a:lnTo>
                  <a:lnTo>
                    <a:pt x="4847348" y="4322851"/>
                  </a:lnTo>
                  <a:lnTo>
                    <a:pt x="4847348" y="4313529"/>
                  </a:lnTo>
                  <a:close/>
                </a:path>
                <a:path w="4847590" h="4323080">
                  <a:moveTo>
                    <a:pt x="4847348" y="3235147"/>
                  </a:moveTo>
                  <a:lnTo>
                    <a:pt x="0" y="3235147"/>
                  </a:lnTo>
                  <a:lnTo>
                    <a:pt x="0" y="3244469"/>
                  </a:lnTo>
                  <a:lnTo>
                    <a:pt x="4847348" y="3244469"/>
                  </a:lnTo>
                  <a:lnTo>
                    <a:pt x="4847348" y="3235147"/>
                  </a:lnTo>
                  <a:close/>
                </a:path>
                <a:path w="4847590" h="4323080">
                  <a:moveTo>
                    <a:pt x="4847348" y="2156764"/>
                  </a:moveTo>
                  <a:lnTo>
                    <a:pt x="0" y="2156764"/>
                  </a:lnTo>
                  <a:lnTo>
                    <a:pt x="0" y="2166086"/>
                  </a:lnTo>
                  <a:lnTo>
                    <a:pt x="4847348" y="2166086"/>
                  </a:lnTo>
                  <a:lnTo>
                    <a:pt x="4847348" y="2156764"/>
                  </a:lnTo>
                  <a:close/>
                </a:path>
                <a:path w="4847590" h="4323080">
                  <a:moveTo>
                    <a:pt x="4847348" y="1078382"/>
                  </a:moveTo>
                  <a:lnTo>
                    <a:pt x="0" y="1078382"/>
                  </a:lnTo>
                  <a:lnTo>
                    <a:pt x="0" y="1087704"/>
                  </a:lnTo>
                  <a:lnTo>
                    <a:pt x="4847348" y="1087704"/>
                  </a:lnTo>
                  <a:lnTo>
                    <a:pt x="4847348" y="1078382"/>
                  </a:lnTo>
                  <a:close/>
                </a:path>
                <a:path w="4847590" h="4323080">
                  <a:moveTo>
                    <a:pt x="4847348" y="0"/>
                  </a:moveTo>
                  <a:lnTo>
                    <a:pt x="0" y="0"/>
                  </a:lnTo>
                  <a:lnTo>
                    <a:pt x="0" y="9321"/>
                  </a:lnTo>
                  <a:lnTo>
                    <a:pt x="4847348" y="9321"/>
                  </a:lnTo>
                  <a:lnTo>
                    <a:pt x="4847348" y="0"/>
                  </a:lnTo>
                  <a:close/>
                </a:path>
              </a:pathLst>
            </a:custGeom>
            <a:solidFill>
              <a:srgbClr val="FFFFFF">
                <a:alpha val="2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3550" y="5106691"/>
              <a:ext cx="1229995" cy="3235325"/>
            </a:xfrm>
            <a:custGeom>
              <a:avLst/>
              <a:gdLst/>
              <a:ahLst/>
              <a:cxnLst/>
              <a:rect l="l" t="t" r="r" b="b"/>
              <a:pathLst>
                <a:path w="1229994" h="3235325">
                  <a:moveTo>
                    <a:pt x="0" y="3235142"/>
                  </a:moveTo>
                  <a:lnTo>
                    <a:pt x="1229657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22508" y="5085649"/>
              <a:ext cx="1271905" cy="3277235"/>
            </a:xfrm>
            <a:custGeom>
              <a:avLst/>
              <a:gdLst/>
              <a:ahLst/>
              <a:cxnLst/>
              <a:rect l="l" t="t" r="r" b="b"/>
              <a:pathLst>
                <a:path w="1271905" h="3277234">
                  <a:moveTo>
                    <a:pt x="18879" y="3277224"/>
                  </a:moveTo>
                  <a:lnTo>
                    <a:pt x="0" y="3254021"/>
                  </a:lnTo>
                  <a:lnTo>
                    <a:pt x="453" y="3251332"/>
                  </a:lnTo>
                  <a:lnTo>
                    <a:pt x="1441" y="3248733"/>
                  </a:lnTo>
                  <a:lnTo>
                    <a:pt x="1232086" y="10992"/>
                  </a:lnTo>
                  <a:lnTo>
                    <a:pt x="1252860" y="0"/>
                  </a:lnTo>
                  <a:lnTo>
                    <a:pt x="1255550" y="453"/>
                  </a:lnTo>
                  <a:lnTo>
                    <a:pt x="1271740" y="23202"/>
                  </a:lnTo>
                  <a:lnTo>
                    <a:pt x="1271287" y="25892"/>
                  </a:lnTo>
                  <a:lnTo>
                    <a:pt x="39653" y="3266233"/>
                  </a:lnTo>
                  <a:lnTo>
                    <a:pt x="24438" y="3277060"/>
                  </a:lnTo>
                  <a:lnTo>
                    <a:pt x="18879" y="3277224"/>
                  </a:lnTo>
                  <a:close/>
                </a:path>
              </a:pathLst>
            </a:custGeom>
            <a:solidFill>
              <a:srgbClr val="59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73208" y="5106691"/>
              <a:ext cx="1229995" cy="431800"/>
            </a:xfrm>
            <a:custGeom>
              <a:avLst/>
              <a:gdLst/>
              <a:ahLst/>
              <a:cxnLst/>
              <a:rect l="l" t="t" r="r" b="b"/>
              <a:pathLst>
                <a:path w="1229995" h="431800">
                  <a:moveTo>
                    <a:pt x="1229657" y="431352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52117" y="5085600"/>
              <a:ext cx="1271905" cy="473709"/>
            </a:xfrm>
            <a:custGeom>
              <a:avLst/>
              <a:gdLst/>
              <a:ahLst/>
              <a:cxnLst/>
              <a:rect l="l" t="t" r="r" b="b"/>
              <a:pathLst>
                <a:path w="1271905" h="473710">
                  <a:moveTo>
                    <a:pt x="1249130" y="473532"/>
                  </a:moveTo>
                  <a:lnTo>
                    <a:pt x="11525" y="39956"/>
                  </a:lnTo>
                  <a:lnTo>
                    <a:pt x="0" y="19473"/>
                  </a:lnTo>
                  <a:lnTo>
                    <a:pt x="383" y="16773"/>
                  </a:lnTo>
                  <a:lnTo>
                    <a:pt x="22706" y="0"/>
                  </a:lnTo>
                  <a:lnTo>
                    <a:pt x="25407" y="383"/>
                  </a:lnTo>
                  <a:lnTo>
                    <a:pt x="28031" y="1303"/>
                  </a:lnTo>
                  <a:lnTo>
                    <a:pt x="1260312" y="433576"/>
                  </a:lnTo>
                  <a:lnTo>
                    <a:pt x="1271838" y="454059"/>
                  </a:lnTo>
                  <a:lnTo>
                    <a:pt x="1271454" y="456759"/>
                  </a:lnTo>
                  <a:lnTo>
                    <a:pt x="1254683" y="473225"/>
                  </a:lnTo>
                  <a:lnTo>
                    <a:pt x="1249130" y="473532"/>
                  </a:lnTo>
                  <a:close/>
                </a:path>
              </a:pathLst>
            </a:custGeom>
            <a:solidFill>
              <a:srgbClr val="59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02865" y="3165605"/>
              <a:ext cx="1229995" cy="2372995"/>
            </a:xfrm>
            <a:custGeom>
              <a:avLst/>
              <a:gdLst/>
              <a:ahLst/>
              <a:cxnLst/>
              <a:rect l="l" t="t" r="r" b="b"/>
              <a:pathLst>
                <a:path w="1229994" h="2372995">
                  <a:moveTo>
                    <a:pt x="0" y="2372437"/>
                  </a:moveTo>
                  <a:lnTo>
                    <a:pt x="1229657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981736" y="3144476"/>
              <a:ext cx="1272540" cy="2414905"/>
            </a:xfrm>
            <a:custGeom>
              <a:avLst/>
              <a:gdLst/>
              <a:ahLst/>
              <a:cxnLst/>
              <a:rect l="l" t="t" r="r" b="b"/>
              <a:pathLst>
                <a:path w="1272539" h="2414904">
                  <a:moveTo>
                    <a:pt x="1252166" y="42236"/>
                  </a:moveTo>
                  <a:lnTo>
                    <a:pt x="1230152" y="25566"/>
                  </a:lnTo>
                  <a:lnTo>
                    <a:pt x="1230032" y="25213"/>
                  </a:lnTo>
                  <a:lnTo>
                    <a:pt x="1229679" y="22509"/>
                  </a:lnTo>
                  <a:lnTo>
                    <a:pt x="1230025" y="17321"/>
                  </a:lnTo>
                  <a:lnTo>
                    <a:pt x="1230049" y="16960"/>
                  </a:lnTo>
                  <a:lnTo>
                    <a:pt x="1230708" y="14300"/>
                  </a:lnTo>
                  <a:lnTo>
                    <a:pt x="1233115" y="9656"/>
                  </a:lnTo>
                  <a:lnTo>
                    <a:pt x="1233223" y="9341"/>
                  </a:lnTo>
                  <a:lnTo>
                    <a:pt x="1233449" y="9011"/>
                  </a:lnTo>
                  <a:lnTo>
                    <a:pt x="1234886" y="7179"/>
                  </a:lnTo>
                  <a:lnTo>
                    <a:pt x="1237115" y="5228"/>
                  </a:lnTo>
                  <a:lnTo>
                    <a:pt x="1238887" y="3736"/>
                  </a:lnTo>
                  <a:lnTo>
                    <a:pt x="1239071" y="3517"/>
                  </a:lnTo>
                  <a:lnTo>
                    <a:pt x="1249806" y="0"/>
                  </a:lnTo>
                  <a:lnTo>
                    <a:pt x="1249576" y="0"/>
                  </a:lnTo>
                  <a:lnTo>
                    <a:pt x="1247264" y="301"/>
                  </a:lnTo>
                  <a:lnTo>
                    <a:pt x="1254620" y="301"/>
                  </a:lnTo>
                  <a:lnTo>
                    <a:pt x="1257589" y="1100"/>
                  </a:lnTo>
                  <a:lnTo>
                    <a:pt x="1262035" y="3299"/>
                  </a:lnTo>
                  <a:lnTo>
                    <a:pt x="1262374" y="3517"/>
                  </a:lnTo>
                  <a:lnTo>
                    <a:pt x="1262795" y="3736"/>
                  </a:lnTo>
                  <a:lnTo>
                    <a:pt x="1264736" y="5228"/>
                  </a:lnTo>
                  <a:lnTo>
                    <a:pt x="1265034" y="5495"/>
                  </a:lnTo>
                  <a:lnTo>
                    <a:pt x="1266182" y="6881"/>
                  </a:lnTo>
                  <a:lnTo>
                    <a:pt x="1268046" y="9011"/>
                  </a:lnTo>
                  <a:lnTo>
                    <a:pt x="1268273" y="9341"/>
                  </a:lnTo>
                  <a:lnTo>
                    <a:pt x="1268538" y="9656"/>
                  </a:lnTo>
                  <a:lnTo>
                    <a:pt x="1269759" y="11777"/>
                  </a:lnTo>
                  <a:lnTo>
                    <a:pt x="1269932" y="12138"/>
                  </a:lnTo>
                  <a:lnTo>
                    <a:pt x="1270535" y="14072"/>
                  </a:lnTo>
                  <a:lnTo>
                    <a:pt x="1271512" y="16960"/>
                  </a:lnTo>
                  <a:lnTo>
                    <a:pt x="1271576" y="17321"/>
                  </a:lnTo>
                  <a:lnTo>
                    <a:pt x="1271893" y="19749"/>
                  </a:lnTo>
                  <a:lnTo>
                    <a:pt x="1271915" y="20149"/>
                  </a:lnTo>
                  <a:lnTo>
                    <a:pt x="1271709" y="22509"/>
                  </a:lnTo>
                  <a:lnTo>
                    <a:pt x="1271529" y="25213"/>
                  </a:lnTo>
                  <a:lnTo>
                    <a:pt x="1254920" y="41866"/>
                  </a:lnTo>
                  <a:lnTo>
                    <a:pt x="1252166" y="42236"/>
                  </a:lnTo>
                  <a:close/>
                </a:path>
                <a:path w="1272539" h="2414904">
                  <a:moveTo>
                    <a:pt x="1253326" y="301"/>
                  </a:moveTo>
                  <a:lnTo>
                    <a:pt x="1247264" y="301"/>
                  </a:lnTo>
                  <a:lnTo>
                    <a:pt x="1249576" y="0"/>
                  </a:lnTo>
                  <a:lnTo>
                    <a:pt x="1249806" y="0"/>
                  </a:lnTo>
                  <a:lnTo>
                    <a:pt x="1253326" y="301"/>
                  </a:lnTo>
                  <a:close/>
                </a:path>
                <a:path w="1272539" h="2414904">
                  <a:moveTo>
                    <a:pt x="1253601" y="301"/>
                  </a:moveTo>
                  <a:lnTo>
                    <a:pt x="1253326" y="301"/>
                  </a:lnTo>
                  <a:lnTo>
                    <a:pt x="1249806" y="0"/>
                  </a:lnTo>
                  <a:lnTo>
                    <a:pt x="1249075" y="0"/>
                  </a:lnTo>
                  <a:lnTo>
                    <a:pt x="1253601" y="301"/>
                  </a:lnTo>
                  <a:close/>
                </a:path>
                <a:path w="1272539" h="2414904">
                  <a:moveTo>
                    <a:pt x="1244577" y="1100"/>
                  </a:moveTo>
                  <a:lnTo>
                    <a:pt x="1246919" y="301"/>
                  </a:lnTo>
                  <a:lnTo>
                    <a:pt x="1247096" y="301"/>
                  </a:lnTo>
                  <a:lnTo>
                    <a:pt x="1244577" y="1100"/>
                  </a:lnTo>
                  <a:close/>
                </a:path>
                <a:path w="1272539" h="2414904">
                  <a:moveTo>
                    <a:pt x="1257509" y="1100"/>
                  </a:moveTo>
                  <a:lnTo>
                    <a:pt x="1254620" y="301"/>
                  </a:lnTo>
                  <a:lnTo>
                    <a:pt x="1254749" y="301"/>
                  </a:lnTo>
                  <a:lnTo>
                    <a:pt x="1257509" y="1100"/>
                  </a:lnTo>
                  <a:close/>
                </a:path>
                <a:path w="1272539" h="2414904">
                  <a:moveTo>
                    <a:pt x="1241552" y="2116"/>
                  </a:moveTo>
                  <a:lnTo>
                    <a:pt x="1241795" y="1983"/>
                  </a:lnTo>
                  <a:lnTo>
                    <a:pt x="1244577" y="1100"/>
                  </a:lnTo>
                  <a:lnTo>
                    <a:pt x="1241552" y="2116"/>
                  </a:lnTo>
                  <a:close/>
                </a:path>
                <a:path w="1272539" h="2414904">
                  <a:moveTo>
                    <a:pt x="1262795" y="3736"/>
                  </a:moveTo>
                  <a:lnTo>
                    <a:pt x="1262374" y="3517"/>
                  </a:lnTo>
                  <a:lnTo>
                    <a:pt x="1262511" y="3517"/>
                  </a:lnTo>
                  <a:lnTo>
                    <a:pt x="1262795" y="3736"/>
                  </a:lnTo>
                  <a:close/>
                </a:path>
                <a:path w="1272539" h="2414904">
                  <a:moveTo>
                    <a:pt x="22109" y="2414696"/>
                  </a:moveTo>
                  <a:lnTo>
                    <a:pt x="0" y="2394546"/>
                  </a:lnTo>
                  <a:lnTo>
                    <a:pt x="475" y="2389006"/>
                  </a:lnTo>
                  <a:lnTo>
                    <a:pt x="1233" y="2386386"/>
                  </a:lnTo>
                  <a:lnTo>
                    <a:pt x="1230708" y="14300"/>
                  </a:lnTo>
                  <a:lnTo>
                    <a:pt x="1230049" y="16960"/>
                  </a:lnTo>
                  <a:lnTo>
                    <a:pt x="1229679" y="22509"/>
                  </a:lnTo>
                  <a:lnTo>
                    <a:pt x="1252166" y="42236"/>
                  </a:lnTo>
                  <a:lnTo>
                    <a:pt x="1263464" y="42236"/>
                  </a:lnTo>
                  <a:lnTo>
                    <a:pt x="38466" y="2405684"/>
                  </a:lnTo>
                  <a:lnTo>
                    <a:pt x="36762" y="2407814"/>
                  </a:lnTo>
                  <a:lnTo>
                    <a:pt x="32509" y="2411396"/>
                  </a:lnTo>
                  <a:lnTo>
                    <a:pt x="30120" y="2412712"/>
                  </a:lnTo>
                  <a:lnTo>
                    <a:pt x="24819" y="2414394"/>
                  </a:lnTo>
                  <a:lnTo>
                    <a:pt x="22109" y="2414696"/>
                  </a:lnTo>
                  <a:close/>
                </a:path>
                <a:path w="1272539" h="2414904">
                  <a:moveTo>
                    <a:pt x="1263464" y="42236"/>
                  </a:moveTo>
                  <a:lnTo>
                    <a:pt x="1252166" y="42236"/>
                  </a:lnTo>
                  <a:lnTo>
                    <a:pt x="1254920" y="41866"/>
                  </a:lnTo>
                  <a:lnTo>
                    <a:pt x="1260138" y="40101"/>
                  </a:lnTo>
                  <a:lnTo>
                    <a:pt x="1262557" y="38692"/>
                  </a:lnTo>
                  <a:lnTo>
                    <a:pt x="1266687" y="35078"/>
                  </a:lnTo>
                  <a:lnTo>
                    <a:pt x="1268181" y="33135"/>
                  </a:lnTo>
                  <a:lnTo>
                    <a:pt x="1263464" y="42236"/>
                  </a:lnTo>
                  <a:close/>
                </a:path>
              </a:pathLst>
            </a:custGeom>
            <a:solidFill>
              <a:srgbClr val="59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496953" y="3119008"/>
            <a:ext cx="3782695" cy="5269865"/>
            <a:chOff x="496953" y="3119008"/>
            <a:chExt cx="3782695" cy="5269865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6953" y="8295236"/>
              <a:ext cx="93193" cy="9319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6611" y="5060094"/>
              <a:ext cx="93193" cy="9319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56269" y="5491446"/>
              <a:ext cx="93193" cy="9319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85926" y="3119008"/>
              <a:ext cx="93193" cy="931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82222" y="852644"/>
            <a:ext cx="5622290" cy="555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450" spc="210" dirty="0"/>
              <a:t>About</a:t>
            </a:r>
            <a:r>
              <a:rPr sz="3450" spc="-295" dirty="0"/>
              <a:t> </a:t>
            </a:r>
            <a:r>
              <a:rPr sz="3450" spc="155" dirty="0"/>
              <a:t>the</a:t>
            </a:r>
            <a:r>
              <a:rPr sz="3450" spc="-290" dirty="0"/>
              <a:t> </a:t>
            </a:r>
            <a:r>
              <a:rPr sz="3450" spc="114" dirty="0"/>
              <a:t>Data</a:t>
            </a:r>
            <a:r>
              <a:rPr sz="3450" spc="-290" dirty="0"/>
              <a:t> </a:t>
            </a:r>
            <a:r>
              <a:rPr sz="3450" spc="75" dirty="0"/>
              <a:t>–</a:t>
            </a:r>
            <a:r>
              <a:rPr sz="3450" spc="-290" dirty="0"/>
              <a:t> </a:t>
            </a:r>
            <a:r>
              <a:rPr sz="3450" spc="185" dirty="0"/>
              <a:t>Summary</a:t>
            </a:r>
            <a:endParaRPr sz="34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03625" y="2726338"/>
            <a:ext cx="104775" cy="1047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03625" y="3774088"/>
            <a:ext cx="104775" cy="1047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03625" y="4821838"/>
            <a:ext cx="104775" cy="1047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03625" y="5869588"/>
            <a:ext cx="104775" cy="104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03625" y="6917338"/>
            <a:ext cx="104775" cy="1047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03625" y="7965088"/>
            <a:ext cx="104775" cy="10477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365650" y="1376519"/>
            <a:ext cx="11895455" cy="8319134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4657090" marR="644525" indent="-4645025">
              <a:lnSpc>
                <a:spcPts val="4130"/>
              </a:lnSpc>
              <a:spcBef>
                <a:spcPts val="275"/>
              </a:spcBef>
            </a:pPr>
            <a:r>
              <a:rPr sz="3450" spc="14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345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170" dirty="0">
                <a:solidFill>
                  <a:srgbClr val="FFFFFF"/>
                </a:solidFill>
                <a:latin typeface="Tahoma"/>
                <a:cs typeface="Tahoma"/>
              </a:rPr>
              <a:t>dataset</a:t>
            </a:r>
            <a:r>
              <a:rPr sz="345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165" dirty="0">
                <a:solidFill>
                  <a:srgbClr val="FFFFFF"/>
                </a:solidFill>
                <a:latin typeface="Tahoma"/>
                <a:cs typeface="Tahoma"/>
              </a:rPr>
              <a:t>contains</a:t>
            </a:r>
            <a:r>
              <a:rPr sz="3450" spc="-2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Tahoma"/>
                <a:cs typeface="Tahoma"/>
              </a:rPr>
              <a:t>detailed</a:t>
            </a:r>
            <a:r>
              <a:rPr sz="345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90" dirty="0">
                <a:solidFill>
                  <a:srgbClr val="FFFFFF"/>
                </a:solidFill>
                <a:latin typeface="Tahoma"/>
                <a:cs typeface="Tahoma"/>
              </a:rPr>
              <a:t>train</a:t>
            </a:r>
            <a:r>
              <a:rPr sz="345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204" dirty="0">
                <a:solidFill>
                  <a:srgbClr val="FFFFFF"/>
                </a:solidFill>
                <a:latin typeface="Tahoma"/>
                <a:cs typeface="Tahoma"/>
              </a:rPr>
              <a:t>ticket</a:t>
            </a:r>
            <a:r>
              <a:rPr sz="3450" spc="-2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Tahoma"/>
                <a:cs typeface="Tahoma"/>
              </a:rPr>
              <a:t>transactions, </a:t>
            </a:r>
            <a:r>
              <a:rPr sz="3450" spc="-10" dirty="0">
                <a:solidFill>
                  <a:srgbClr val="FFFFFF"/>
                </a:solidFill>
                <a:latin typeface="Tahoma"/>
                <a:cs typeface="Tahoma"/>
              </a:rPr>
              <a:t>including:</a:t>
            </a:r>
            <a:endParaRPr sz="3450">
              <a:latin typeface="Tahoma"/>
              <a:cs typeface="Tahoma"/>
            </a:endParaRPr>
          </a:p>
          <a:p>
            <a:pPr marL="189865">
              <a:lnSpc>
                <a:spcPts val="3975"/>
              </a:lnSpc>
            </a:pPr>
            <a:r>
              <a:rPr sz="3450" spc="110" dirty="0">
                <a:solidFill>
                  <a:srgbClr val="FFFFFF"/>
                </a:solidFill>
                <a:latin typeface="Tahoma"/>
                <a:cs typeface="Tahoma"/>
              </a:rPr>
              <a:t>Travel</a:t>
            </a:r>
            <a:r>
              <a:rPr sz="345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105" dirty="0">
                <a:solidFill>
                  <a:srgbClr val="FFFFFF"/>
                </a:solidFill>
                <a:latin typeface="Tahoma"/>
                <a:cs typeface="Tahoma"/>
              </a:rPr>
              <a:t>Duration</a:t>
            </a:r>
            <a:r>
              <a:rPr sz="345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300" dirty="0">
                <a:solidFill>
                  <a:srgbClr val="FFFFFF"/>
                </a:solidFill>
                <a:latin typeface="Tahoma"/>
                <a:cs typeface="Tahoma"/>
              </a:rPr>
              <a:t>&amp;</a:t>
            </a:r>
            <a:r>
              <a:rPr sz="3450" spc="-2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165" dirty="0">
                <a:solidFill>
                  <a:srgbClr val="FFFFFF"/>
                </a:solidFill>
                <a:latin typeface="Tahoma"/>
                <a:cs typeface="Tahoma"/>
              </a:rPr>
              <a:t>Routes</a:t>
            </a:r>
            <a:r>
              <a:rPr sz="345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Tahoma"/>
                <a:cs typeface="Tahoma"/>
              </a:rPr>
              <a:t>–</a:t>
            </a:r>
            <a:r>
              <a:rPr sz="345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235" dirty="0">
                <a:solidFill>
                  <a:srgbClr val="FFFFFF"/>
                </a:solidFill>
                <a:latin typeface="Tahoma"/>
                <a:cs typeface="Tahoma"/>
              </a:rPr>
              <a:t>Covers</a:t>
            </a:r>
            <a:r>
              <a:rPr sz="3450" spc="-2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Tahoma"/>
                <a:cs typeface="Tahoma"/>
              </a:rPr>
              <a:t>various</a:t>
            </a:r>
            <a:r>
              <a:rPr sz="345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90" dirty="0">
                <a:solidFill>
                  <a:srgbClr val="FFFFFF"/>
                </a:solidFill>
                <a:latin typeface="Tahoma"/>
                <a:cs typeface="Tahoma"/>
              </a:rPr>
              <a:t>train</a:t>
            </a:r>
            <a:r>
              <a:rPr sz="345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Tahoma"/>
                <a:cs typeface="Tahoma"/>
              </a:rPr>
              <a:t>journeys</a:t>
            </a:r>
            <a:endParaRPr sz="3450">
              <a:latin typeface="Tahoma"/>
              <a:cs typeface="Tahoma"/>
            </a:endParaRPr>
          </a:p>
          <a:p>
            <a:pPr marL="110489" algn="ctr">
              <a:lnSpc>
                <a:spcPts val="4125"/>
              </a:lnSpc>
            </a:pPr>
            <a:r>
              <a:rPr sz="3450" spc="190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34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Tahoma"/>
                <a:cs typeface="Tahoma"/>
              </a:rPr>
              <a:t>duration</a:t>
            </a:r>
            <a:r>
              <a:rPr sz="345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345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204" dirty="0">
                <a:solidFill>
                  <a:srgbClr val="FFFFFF"/>
                </a:solidFill>
                <a:latin typeface="Tahoma"/>
                <a:cs typeface="Tahoma"/>
              </a:rPr>
              <a:t>ticket</a:t>
            </a:r>
            <a:r>
              <a:rPr sz="345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40" dirty="0">
                <a:solidFill>
                  <a:srgbClr val="FFFFFF"/>
                </a:solidFill>
                <a:latin typeface="Tahoma"/>
                <a:cs typeface="Tahoma"/>
              </a:rPr>
              <a:t>volume.</a:t>
            </a:r>
            <a:endParaRPr sz="3450">
              <a:latin typeface="Tahoma"/>
              <a:cs typeface="Tahoma"/>
            </a:endParaRPr>
          </a:p>
          <a:p>
            <a:pPr marL="123189" marR="5080" algn="ctr">
              <a:lnSpc>
                <a:spcPts val="4130"/>
              </a:lnSpc>
              <a:spcBef>
                <a:spcPts val="135"/>
              </a:spcBef>
            </a:pPr>
            <a:r>
              <a:rPr sz="3450" spc="195" dirty="0">
                <a:solidFill>
                  <a:srgbClr val="FFFFFF"/>
                </a:solidFill>
                <a:latin typeface="Tahoma"/>
                <a:cs typeface="Tahoma"/>
              </a:rPr>
              <a:t>Ticket</a:t>
            </a:r>
            <a:r>
              <a:rPr sz="3450" spc="-2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200" dirty="0">
                <a:solidFill>
                  <a:srgbClr val="FFFFFF"/>
                </a:solidFill>
                <a:latin typeface="Tahoma"/>
                <a:cs typeface="Tahoma"/>
              </a:rPr>
              <a:t>Types</a:t>
            </a:r>
            <a:r>
              <a:rPr sz="3450" spc="-2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Tahoma"/>
                <a:cs typeface="Tahoma"/>
              </a:rPr>
              <a:t>–</a:t>
            </a:r>
            <a:r>
              <a:rPr sz="3450" spc="-2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204" dirty="0">
                <a:solidFill>
                  <a:srgbClr val="FFFFFF"/>
                </a:solidFill>
                <a:latin typeface="Tahoma"/>
                <a:cs typeface="Tahoma"/>
              </a:rPr>
              <a:t>Includes</a:t>
            </a:r>
            <a:r>
              <a:rPr sz="3450" spc="-2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90" dirty="0">
                <a:solidFill>
                  <a:srgbClr val="FFFFFF"/>
                </a:solidFill>
                <a:latin typeface="Tahoma"/>
                <a:cs typeface="Tahoma"/>
              </a:rPr>
              <a:t>Anytime,</a:t>
            </a:r>
            <a:r>
              <a:rPr sz="3450" spc="-2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229" dirty="0">
                <a:solidFill>
                  <a:srgbClr val="FFFFFF"/>
                </a:solidFill>
                <a:latin typeface="Tahoma"/>
                <a:cs typeface="Tahoma"/>
              </a:rPr>
              <a:t>Off-</a:t>
            </a:r>
            <a:r>
              <a:rPr sz="3450" dirty="0">
                <a:solidFill>
                  <a:srgbClr val="FFFFFF"/>
                </a:solidFill>
                <a:latin typeface="Tahoma"/>
                <a:cs typeface="Tahoma"/>
              </a:rPr>
              <a:t>Peak,</a:t>
            </a:r>
            <a:r>
              <a:rPr sz="3450" spc="-2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3450" spc="-2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204" dirty="0">
                <a:solidFill>
                  <a:srgbClr val="FFFFFF"/>
                </a:solidFill>
                <a:latin typeface="Tahoma"/>
                <a:cs typeface="Tahoma"/>
              </a:rPr>
              <a:t>Advance </a:t>
            </a:r>
            <a:r>
              <a:rPr sz="3450" spc="105" dirty="0">
                <a:solidFill>
                  <a:srgbClr val="FFFFFF"/>
                </a:solidFill>
                <a:latin typeface="Tahoma"/>
                <a:cs typeface="Tahoma"/>
              </a:rPr>
              <a:t>tickets.</a:t>
            </a:r>
            <a:endParaRPr sz="3450">
              <a:latin typeface="Tahoma"/>
              <a:cs typeface="Tahoma"/>
            </a:endParaRPr>
          </a:p>
          <a:p>
            <a:pPr marL="111125" algn="ctr">
              <a:lnSpc>
                <a:spcPts val="3975"/>
              </a:lnSpc>
            </a:pPr>
            <a:r>
              <a:rPr sz="3450" spc="180" dirty="0">
                <a:solidFill>
                  <a:srgbClr val="FFFFFF"/>
                </a:solidFill>
                <a:latin typeface="Tahoma"/>
                <a:cs typeface="Tahoma"/>
              </a:rPr>
              <a:t>Payment</a:t>
            </a:r>
            <a:r>
              <a:rPr sz="34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204" dirty="0">
                <a:solidFill>
                  <a:srgbClr val="FFFFFF"/>
                </a:solidFill>
                <a:latin typeface="Tahoma"/>
                <a:cs typeface="Tahoma"/>
              </a:rPr>
              <a:t>Methods</a:t>
            </a:r>
            <a:r>
              <a:rPr sz="345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Tahoma"/>
                <a:cs typeface="Tahoma"/>
              </a:rPr>
              <a:t>–</a:t>
            </a:r>
            <a:r>
              <a:rPr sz="34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204" dirty="0">
                <a:solidFill>
                  <a:srgbClr val="FFFFFF"/>
                </a:solidFill>
                <a:latin typeface="Tahoma"/>
                <a:cs typeface="Tahoma"/>
              </a:rPr>
              <a:t>Tracks</a:t>
            </a:r>
            <a:r>
              <a:rPr sz="345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160" dirty="0">
                <a:solidFill>
                  <a:srgbClr val="FFFFFF"/>
                </a:solidFill>
                <a:latin typeface="Tahoma"/>
                <a:cs typeface="Tahoma"/>
              </a:rPr>
              <a:t>usage</a:t>
            </a:r>
            <a:r>
              <a:rPr sz="345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185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34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Tahoma"/>
                <a:cs typeface="Tahoma"/>
              </a:rPr>
              <a:t>Debit</a:t>
            </a:r>
            <a:r>
              <a:rPr sz="345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Tahoma"/>
                <a:cs typeface="Tahoma"/>
              </a:rPr>
              <a:t>Card,</a:t>
            </a:r>
            <a:r>
              <a:rPr sz="345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195" dirty="0">
                <a:solidFill>
                  <a:srgbClr val="FFFFFF"/>
                </a:solidFill>
                <a:latin typeface="Tahoma"/>
                <a:cs typeface="Tahoma"/>
              </a:rPr>
              <a:t>Credit</a:t>
            </a:r>
            <a:endParaRPr sz="3450">
              <a:latin typeface="Tahoma"/>
              <a:cs typeface="Tahoma"/>
            </a:endParaRPr>
          </a:p>
          <a:p>
            <a:pPr marL="111125" algn="ctr">
              <a:lnSpc>
                <a:spcPts val="4125"/>
              </a:lnSpc>
            </a:pPr>
            <a:r>
              <a:rPr sz="3450" spc="75" dirty="0">
                <a:solidFill>
                  <a:srgbClr val="FFFFFF"/>
                </a:solidFill>
                <a:latin typeface="Tahoma"/>
                <a:cs typeface="Tahoma"/>
              </a:rPr>
              <a:t>Card,</a:t>
            </a:r>
            <a:r>
              <a:rPr sz="3450" spc="-2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3450" spc="-2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215" dirty="0">
                <a:solidFill>
                  <a:srgbClr val="FFFFFF"/>
                </a:solidFill>
                <a:latin typeface="Tahoma"/>
                <a:cs typeface="Tahoma"/>
              </a:rPr>
              <a:t>Contactless</a:t>
            </a:r>
            <a:r>
              <a:rPr sz="34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Tahoma"/>
                <a:cs typeface="Tahoma"/>
              </a:rPr>
              <a:t>payments.</a:t>
            </a:r>
            <a:endParaRPr sz="3450">
              <a:latin typeface="Tahoma"/>
              <a:cs typeface="Tahoma"/>
            </a:endParaRPr>
          </a:p>
          <a:p>
            <a:pPr marL="645160" marR="526415" algn="ctr">
              <a:lnSpc>
                <a:spcPts val="4130"/>
              </a:lnSpc>
              <a:spcBef>
                <a:spcPts val="140"/>
              </a:spcBef>
            </a:pPr>
            <a:r>
              <a:rPr sz="3450" spc="135" dirty="0">
                <a:solidFill>
                  <a:srgbClr val="FFFFFF"/>
                </a:solidFill>
                <a:latin typeface="Tahoma"/>
                <a:cs typeface="Tahoma"/>
              </a:rPr>
              <a:t>Railcards</a:t>
            </a:r>
            <a:r>
              <a:rPr sz="34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Tahoma"/>
                <a:cs typeface="Tahoma"/>
              </a:rPr>
              <a:t>–</a:t>
            </a:r>
            <a:r>
              <a:rPr sz="34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170" dirty="0">
                <a:solidFill>
                  <a:srgbClr val="FFFFFF"/>
                </a:solidFill>
                <a:latin typeface="Tahoma"/>
                <a:cs typeface="Tahoma"/>
              </a:rPr>
              <a:t>Identifies</a:t>
            </a:r>
            <a:r>
              <a:rPr sz="345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185" dirty="0">
                <a:solidFill>
                  <a:srgbClr val="FFFFFF"/>
                </a:solidFill>
                <a:latin typeface="Tahoma"/>
                <a:cs typeface="Tahoma"/>
              </a:rPr>
              <a:t>discounts</a:t>
            </a:r>
            <a:r>
              <a:rPr sz="34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34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60" dirty="0">
                <a:solidFill>
                  <a:srgbClr val="FFFFFF"/>
                </a:solidFill>
                <a:latin typeface="Tahoma"/>
                <a:cs typeface="Tahoma"/>
              </a:rPr>
              <a:t>seniors,</a:t>
            </a:r>
            <a:r>
              <a:rPr sz="345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Tahoma"/>
                <a:cs typeface="Tahoma"/>
              </a:rPr>
              <a:t>disabled </a:t>
            </a:r>
            <a:r>
              <a:rPr sz="3450" spc="110" dirty="0">
                <a:solidFill>
                  <a:srgbClr val="FFFFFF"/>
                </a:solidFill>
                <a:latin typeface="Tahoma"/>
                <a:cs typeface="Tahoma"/>
              </a:rPr>
              <a:t>passengers,</a:t>
            </a:r>
            <a:r>
              <a:rPr sz="3450" spc="-2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3450" spc="-2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-10" dirty="0">
                <a:solidFill>
                  <a:srgbClr val="FFFFFF"/>
                </a:solidFill>
                <a:latin typeface="Tahoma"/>
                <a:cs typeface="Tahoma"/>
              </a:rPr>
              <a:t>adults.</a:t>
            </a:r>
            <a:endParaRPr sz="3450">
              <a:latin typeface="Tahoma"/>
              <a:cs typeface="Tahoma"/>
            </a:endParaRPr>
          </a:p>
          <a:p>
            <a:pPr marL="110489" algn="ctr">
              <a:lnSpc>
                <a:spcPts val="3975"/>
              </a:lnSpc>
            </a:pPr>
            <a:r>
              <a:rPr sz="3450" spc="150" dirty="0">
                <a:solidFill>
                  <a:srgbClr val="FFFFFF"/>
                </a:solidFill>
                <a:latin typeface="Tahoma"/>
                <a:cs typeface="Tahoma"/>
              </a:rPr>
              <a:t>Time</a:t>
            </a:r>
            <a:r>
              <a:rPr sz="345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190" dirty="0">
                <a:solidFill>
                  <a:srgbClr val="FFFFFF"/>
                </a:solidFill>
                <a:latin typeface="Tahoma"/>
                <a:cs typeface="Tahoma"/>
              </a:rPr>
              <a:t>Categories</a:t>
            </a:r>
            <a:r>
              <a:rPr sz="3450" spc="-2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Tahoma"/>
                <a:cs typeface="Tahoma"/>
              </a:rPr>
              <a:t>–</a:t>
            </a:r>
            <a:r>
              <a:rPr sz="345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180" dirty="0">
                <a:solidFill>
                  <a:srgbClr val="FFFFFF"/>
                </a:solidFill>
                <a:latin typeface="Tahoma"/>
                <a:cs typeface="Tahoma"/>
              </a:rPr>
              <a:t>Analyzes</a:t>
            </a:r>
            <a:r>
              <a:rPr sz="3450" spc="-2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204" dirty="0">
                <a:solidFill>
                  <a:srgbClr val="FFFFFF"/>
                </a:solidFill>
                <a:latin typeface="Tahoma"/>
                <a:cs typeface="Tahoma"/>
              </a:rPr>
              <a:t>ticket</a:t>
            </a:r>
            <a:r>
              <a:rPr sz="3450" spc="-2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180" dirty="0">
                <a:solidFill>
                  <a:srgbClr val="FFFFFF"/>
                </a:solidFill>
                <a:latin typeface="Tahoma"/>
                <a:cs typeface="Tahoma"/>
              </a:rPr>
              <a:t>demand</a:t>
            </a:r>
            <a:r>
              <a:rPr sz="345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200" dirty="0">
                <a:solidFill>
                  <a:srgbClr val="FFFFFF"/>
                </a:solidFill>
                <a:latin typeface="Tahoma"/>
                <a:cs typeface="Tahoma"/>
              </a:rPr>
              <a:t>across</a:t>
            </a:r>
            <a:endParaRPr sz="3450">
              <a:latin typeface="Tahoma"/>
              <a:cs typeface="Tahoma"/>
            </a:endParaRPr>
          </a:p>
          <a:p>
            <a:pPr marL="110489" algn="ctr">
              <a:lnSpc>
                <a:spcPts val="4125"/>
              </a:lnSpc>
            </a:pPr>
            <a:r>
              <a:rPr sz="3450" spc="145" dirty="0">
                <a:solidFill>
                  <a:srgbClr val="FFFFFF"/>
                </a:solidFill>
                <a:latin typeface="Tahoma"/>
                <a:cs typeface="Tahoma"/>
              </a:rPr>
              <a:t>different</a:t>
            </a:r>
            <a:r>
              <a:rPr sz="3450" spc="-2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180" dirty="0">
                <a:solidFill>
                  <a:srgbClr val="FFFFFF"/>
                </a:solidFill>
                <a:latin typeface="Tahoma"/>
                <a:cs typeface="Tahoma"/>
              </a:rPr>
              <a:t>times</a:t>
            </a:r>
            <a:r>
              <a:rPr sz="3450" spc="-2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185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3450" spc="-2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3450" spc="-2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-20" dirty="0">
                <a:solidFill>
                  <a:srgbClr val="FFFFFF"/>
                </a:solidFill>
                <a:latin typeface="Tahoma"/>
                <a:cs typeface="Tahoma"/>
              </a:rPr>
              <a:t>day.</a:t>
            </a:r>
            <a:endParaRPr sz="3450">
              <a:latin typeface="Tahoma"/>
              <a:cs typeface="Tahoma"/>
            </a:endParaRPr>
          </a:p>
          <a:p>
            <a:pPr marL="468630" marR="349885" algn="ctr">
              <a:lnSpc>
                <a:spcPts val="4130"/>
              </a:lnSpc>
              <a:spcBef>
                <a:spcPts val="140"/>
              </a:spcBef>
            </a:pPr>
            <a:r>
              <a:rPr sz="3450" spc="140" dirty="0">
                <a:solidFill>
                  <a:srgbClr val="FFFFFF"/>
                </a:solidFill>
                <a:latin typeface="Tahoma"/>
                <a:cs typeface="Tahoma"/>
              </a:rPr>
              <a:t>Refund</a:t>
            </a:r>
            <a:r>
              <a:rPr sz="34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180" dirty="0">
                <a:solidFill>
                  <a:srgbClr val="FFFFFF"/>
                </a:solidFill>
                <a:latin typeface="Tahoma"/>
                <a:cs typeface="Tahoma"/>
              </a:rPr>
              <a:t>Requests</a:t>
            </a:r>
            <a:r>
              <a:rPr sz="34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Tahoma"/>
                <a:cs typeface="Tahoma"/>
              </a:rPr>
              <a:t>–</a:t>
            </a:r>
            <a:r>
              <a:rPr sz="34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204" dirty="0">
                <a:solidFill>
                  <a:srgbClr val="FFFFFF"/>
                </a:solidFill>
                <a:latin typeface="Tahoma"/>
                <a:cs typeface="Tahoma"/>
              </a:rPr>
              <a:t>Records</a:t>
            </a:r>
            <a:r>
              <a:rPr sz="345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Tahoma"/>
                <a:cs typeface="Tahoma"/>
              </a:rPr>
              <a:t>refund</a:t>
            </a:r>
            <a:r>
              <a:rPr sz="34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165" dirty="0">
                <a:solidFill>
                  <a:srgbClr val="FFFFFF"/>
                </a:solidFill>
                <a:latin typeface="Tahoma"/>
                <a:cs typeface="Tahoma"/>
              </a:rPr>
              <a:t>patterns</a:t>
            </a:r>
            <a:r>
              <a:rPr sz="34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190" dirty="0">
                <a:solidFill>
                  <a:srgbClr val="FFFFFF"/>
                </a:solidFill>
                <a:latin typeface="Tahoma"/>
                <a:cs typeface="Tahoma"/>
              </a:rPr>
              <a:t>based</a:t>
            </a:r>
            <a:r>
              <a:rPr sz="345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Tahoma"/>
                <a:cs typeface="Tahoma"/>
              </a:rPr>
              <a:t>on </a:t>
            </a:r>
            <a:r>
              <a:rPr sz="3450" spc="85" dirty="0">
                <a:solidFill>
                  <a:srgbClr val="FFFFFF"/>
                </a:solidFill>
                <a:latin typeface="Tahoma"/>
                <a:cs typeface="Tahoma"/>
              </a:rPr>
              <a:t>journey</a:t>
            </a:r>
            <a:r>
              <a:rPr sz="345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70" dirty="0">
                <a:solidFill>
                  <a:srgbClr val="FFFFFF"/>
                </a:solidFill>
                <a:latin typeface="Tahoma"/>
                <a:cs typeface="Tahoma"/>
              </a:rPr>
              <a:t>status,</a:t>
            </a:r>
            <a:r>
              <a:rPr sz="345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50" dirty="0">
                <a:solidFill>
                  <a:srgbClr val="FFFFFF"/>
                </a:solidFill>
                <a:latin typeface="Tahoma"/>
                <a:cs typeface="Tahoma"/>
              </a:rPr>
              <a:t>delays,</a:t>
            </a:r>
            <a:r>
              <a:rPr sz="345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3450" spc="-2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50" spc="45" dirty="0">
                <a:solidFill>
                  <a:srgbClr val="FFFFFF"/>
                </a:solidFill>
                <a:latin typeface="Tahoma"/>
                <a:cs typeface="Tahoma"/>
              </a:rPr>
              <a:t>price.</a:t>
            </a:r>
            <a:endParaRPr sz="3450">
              <a:latin typeface="Tahoma"/>
              <a:cs typeface="Tahoma"/>
            </a:endParaRPr>
          </a:p>
          <a:p>
            <a:pPr marR="631825" algn="ctr">
              <a:lnSpc>
                <a:spcPct val="100000"/>
              </a:lnSpc>
              <a:spcBef>
                <a:spcPts val="2805"/>
              </a:spcBef>
            </a:pPr>
            <a:r>
              <a:rPr sz="3800" spc="114" dirty="0">
                <a:solidFill>
                  <a:srgbClr val="FFFFFF"/>
                </a:solidFill>
                <a:latin typeface="Trebuchet MS"/>
                <a:cs typeface="Trebuchet MS"/>
              </a:rPr>
              <a:t>Railtics</a:t>
            </a:r>
            <a:r>
              <a:rPr sz="3800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00" spc="65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3800" spc="-25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00" spc="170" dirty="0">
                <a:solidFill>
                  <a:srgbClr val="FFFFFF"/>
                </a:solidFill>
                <a:latin typeface="Trebuchet MS"/>
                <a:cs typeface="Trebuchet MS"/>
              </a:rPr>
              <a:t>always</a:t>
            </a:r>
            <a:r>
              <a:rPr sz="3800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00" spc="90" dirty="0">
                <a:solidFill>
                  <a:srgbClr val="FFFFFF"/>
                </a:solidFill>
                <a:latin typeface="Trebuchet MS"/>
                <a:cs typeface="Trebuchet MS"/>
              </a:rPr>
              <a:t>ready</a:t>
            </a:r>
            <a:endParaRPr sz="38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0" y="2945269"/>
              <a:ext cx="4847590" cy="6480175"/>
            </a:xfrm>
            <a:custGeom>
              <a:avLst/>
              <a:gdLst/>
              <a:ahLst/>
              <a:cxnLst/>
              <a:rect l="l" t="t" r="r" b="b"/>
              <a:pathLst>
                <a:path w="4847590" h="6480175">
                  <a:moveTo>
                    <a:pt x="4847348" y="6470294"/>
                  </a:moveTo>
                  <a:lnTo>
                    <a:pt x="0" y="6470294"/>
                  </a:lnTo>
                  <a:lnTo>
                    <a:pt x="0" y="6479616"/>
                  </a:lnTo>
                  <a:lnTo>
                    <a:pt x="4847348" y="6479616"/>
                  </a:lnTo>
                  <a:lnTo>
                    <a:pt x="4847348" y="6470294"/>
                  </a:lnTo>
                  <a:close/>
                </a:path>
                <a:path w="4847590" h="6480175">
                  <a:moveTo>
                    <a:pt x="4847348" y="5391912"/>
                  </a:moveTo>
                  <a:lnTo>
                    <a:pt x="0" y="5391912"/>
                  </a:lnTo>
                  <a:lnTo>
                    <a:pt x="0" y="5401234"/>
                  </a:lnTo>
                  <a:lnTo>
                    <a:pt x="4847348" y="5401234"/>
                  </a:lnTo>
                  <a:lnTo>
                    <a:pt x="4847348" y="5391912"/>
                  </a:lnTo>
                  <a:close/>
                </a:path>
                <a:path w="4847590" h="6480175">
                  <a:moveTo>
                    <a:pt x="4847348" y="4313529"/>
                  </a:moveTo>
                  <a:lnTo>
                    <a:pt x="0" y="4313529"/>
                  </a:lnTo>
                  <a:lnTo>
                    <a:pt x="0" y="4322851"/>
                  </a:lnTo>
                  <a:lnTo>
                    <a:pt x="4847348" y="4322851"/>
                  </a:lnTo>
                  <a:lnTo>
                    <a:pt x="4847348" y="4313529"/>
                  </a:lnTo>
                  <a:close/>
                </a:path>
                <a:path w="4847590" h="6480175">
                  <a:moveTo>
                    <a:pt x="4847348" y="3235147"/>
                  </a:moveTo>
                  <a:lnTo>
                    <a:pt x="0" y="3235147"/>
                  </a:lnTo>
                  <a:lnTo>
                    <a:pt x="0" y="3244469"/>
                  </a:lnTo>
                  <a:lnTo>
                    <a:pt x="4847348" y="3244469"/>
                  </a:lnTo>
                  <a:lnTo>
                    <a:pt x="4847348" y="3235147"/>
                  </a:lnTo>
                  <a:close/>
                </a:path>
                <a:path w="4847590" h="6480175">
                  <a:moveTo>
                    <a:pt x="4847348" y="2156764"/>
                  </a:moveTo>
                  <a:lnTo>
                    <a:pt x="0" y="2156764"/>
                  </a:lnTo>
                  <a:lnTo>
                    <a:pt x="0" y="2166086"/>
                  </a:lnTo>
                  <a:lnTo>
                    <a:pt x="4847348" y="2166086"/>
                  </a:lnTo>
                  <a:lnTo>
                    <a:pt x="4847348" y="2156764"/>
                  </a:lnTo>
                  <a:close/>
                </a:path>
                <a:path w="4847590" h="6480175">
                  <a:moveTo>
                    <a:pt x="4847348" y="1078382"/>
                  </a:moveTo>
                  <a:lnTo>
                    <a:pt x="0" y="1078382"/>
                  </a:lnTo>
                  <a:lnTo>
                    <a:pt x="0" y="1087704"/>
                  </a:lnTo>
                  <a:lnTo>
                    <a:pt x="4847348" y="1087704"/>
                  </a:lnTo>
                  <a:lnTo>
                    <a:pt x="4847348" y="1078382"/>
                  </a:lnTo>
                  <a:close/>
                </a:path>
                <a:path w="4847590" h="6480175">
                  <a:moveTo>
                    <a:pt x="4847348" y="0"/>
                  </a:moveTo>
                  <a:lnTo>
                    <a:pt x="0" y="0"/>
                  </a:lnTo>
                  <a:lnTo>
                    <a:pt x="0" y="9321"/>
                  </a:lnTo>
                  <a:lnTo>
                    <a:pt x="4847348" y="9321"/>
                  </a:lnTo>
                  <a:lnTo>
                    <a:pt x="4847348" y="0"/>
                  </a:lnTo>
                  <a:close/>
                </a:path>
              </a:pathLst>
            </a:custGeom>
            <a:solidFill>
              <a:srgbClr val="FFFFFF">
                <a:alpha val="125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3550" y="5106690"/>
              <a:ext cx="1229995" cy="3235325"/>
            </a:xfrm>
            <a:custGeom>
              <a:avLst/>
              <a:gdLst/>
              <a:ahLst/>
              <a:cxnLst/>
              <a:rect l="l" t="t" r="r" b="b"/>
              <a:pathLst>
                <a:path w="1229994" h="3235325">
                  <a:moveTo>
                    <a:pt x="0" y="3235142"/>
                  </a:moveTo>
                  <a:lnTo>
                    <a:pt x="1229657" y="0"/>
                  </a:lnTo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22508" y="5085649"/>
              <a:ext cx="1271905" cy="3277235"/>
            </a:xfrm>
            <a:custGeom>
              <a:avLst/>
              <a:gdLst/>
              <a:ahLst/>
              <a:cxnLst/>
              <a:rect l="l" t="t" r="r" b="b"/>
              <a:pathLst>
                <a:path w="1271905" h="3277234">
                  <a:moveTo>
                    <a:pt x="18879" y="3277224"/>
                  </a:moveTo>
                  <a:lnTo>
                    <a:pt x="0" y="3254021"/>
                  </a:lnTo>
                  <a:lnTo>
                    <a:pt x="453" y="3251332"/>
                  </a:lnTo>
                  <a:lnTo>
                    <a:pt x="1441" y="3248733"/>
                  </a:lnTo>
                  <a:lnTo>
                    <a:pt x="1232086" y="10992"/>
                  </a:lnTo>
                  <a:lnTo>
                    <a:pt x="1252860" y="0"/>
                  </a:lnTo>
                  <a:lnTo>
                    <a:pt x="1255550" y="453"/>
                  </a:lnTo>
                  <a:lnTo>
                    <a:pt x="1271740" y="23202"/>
                  </a:lnTo>
                  <a:lnTo>
                    <a:pt x="1271287" y="25892"/>
                  </a:lnTo>
                  <a:lnTo>
                    <a:pt x="39653" y="3266233"/>
                  </a:lnTo>
                  <a:lnTo>
                    <a:pt x="24438" y="3277060"/>
                  </a:lnTo>
                  <a:lnTo>
                    <a:pt x="18879" y="3277224"/>
                  </a:lnTo>
                  <a:close/>
                </a:path>
              </a:pathLst>
            </a:custGeom>
            <a:solidFill>
              <a:srgbClr val="5960F1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73208" y="5106690"/>
              <a:ext cx="1229995" cy="431800"/>
            </a:xfrm>
            <a:custGeom>
              <a:avLst/>
              <a:gdLst/>
              <a:ahLst/>
              <a:cxnLst/>
              <a:rect l="l" t="t" r="r" b="b"/>
              <a:pathLst>
                <a:path w="1229995" h="431800">
                  <a:moveTo>
                    <a:pt x="1229657" y="431352"/>
                  </a:moveTo>
                  <a:lnTo>
                    <a:pt x="0" y="0"/>
                  </a:lnTo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52117" y="5085600"/>
              <a:ext cx="1271905" cy="473709"/>
            </a:xfrm>
            <a:custGeom>
              <a:avLst/>
              <a:gdLst/>
              <a:ahLst/>
              <a:cxnLst/>
              <a:rect l="l" t="t" r="r" b="b"/>
              <a:pathLst>
                <a:path w="1271905" h="473710">
                  <a:moveTo>
                    <a:pt x="1249130" y="473532"/>
                  </a:moveTo>
                  <a:lnTo>
                    <a:pt x="11525" y="39956"/>
                  </a:lnTo>
                  <a:lnTo>
                    <a:pt x="0" y="19473"/>
                  </a:lnTo>
                  <a:lnTo>
                    <a:pt x="383" y="16773"/>
                  </a:lnTo>
                  <a:lnTo>
                    <a:pt x="22706" y="0"/>
                  </a:lnTo>
                  <a:lnTo>
                    <a:pt x="25407" y="383"/>
                  </a:lnTo>
                  <a:lnTo>
                    <a:pt x="28031" y="1303"/>
                  </a:lnTo>
                  <a:lnTo>
                    <a:pt x="1260312" y="433576"/>
                  </a:lnTo>
                  <a:lnTo>
                    <a:pt x="1271838" y="454059"/>
                  </a:lnTo>
                  <a:lnTo>
                    <a:pt x="1271454" y="456759"/>
                  </a:lnTo>
                  <a:lnTo>
                    <a:pt x="1254683" y="473225"/>
                  </a:lnTo>
                  <a:lnTo>
                    <a:pt x="1249130" y="473532"/>
                  </a:lnTo>
                  <a:close/>
                </a:path>
              </a:pathLst>
            </a:custGeom>
            <a:solidFill>
              <a:srgbClr val="5960F1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002865" y="3165605"/>
              <a:ext cx="1229995" cy="2372995"/>
            </a:xfrm>
            <a:custGeom>
              <a:avLst/>
              <a:gdLst/>
              <a:ahLst/>
              <a:cxnLst/>
              <a:rect l="l" t="t" r="r" b="b"/>
              <a:pathLst>
                <a:path w="1229995" h="2372995">
                  <a:moveTo>
                    <a:pt x="0" y="2372437"/>
                  </a:moveTo>
                  <a:lnTo>
                    <a:pt x="1229657" y="0"/>
                  </a:lnTo>
                </a:path>
              </a:pathLst>
            </a:custGeom>
            <a:solidFill>
              <a:srgbClr val="000000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981736" y="3144476"/>
              <a:ext cx="1272540" cy="2414905"/>
            </a:xfrm>
            <a:custGeom>
              <a:avLst/>
              <a:gdLst/>
              <a:ahLst/>
              <a:cxnLst/>
              <a:rect l="l" t="t" r="r" b="b"/>
              <a:pathLst>
                <a:path w="1272539" h="2414904">
                  <a:moveTo>
                    <a:pt x="1252166" y="42236"/>
                  </a:moveTo>
                  <a:lnTo>
                    <a:pt x="1230152" y="25566"/>
                  </a:lnTo>
                  <a:lnTo>
                    <a:pt x="1230032" y="25213"/>
                  </a:lnTo>
                  <a:lnTo>
                    <a:pt x="1229679" y="22509"/>
                  </a:lnTo>
                  <a:lnTo>
                    <a:pt x="1230025" y="17321"/>
                  </a:lnTo>
                  <a:lnTo>
                    <a:pt x="1230049" y="16960"/>
                  </a:lnTo>
                  <a:lnTo>
                    <a:pt x="1230708" y="14300"/>
                  </a:lnTo>
                  <a:lnTo>
                    <a:pt x="1233115" y="9656"/>
                  </a:lnTo>
                  <a:lnTo>
                    <a:pt x="1233223" y="9341"/>
                  </a:lnTo>
                  <a:lnTo>
                    <a:pt x="1233449" y="9011"/>
                  </a:lnTo>
                  <a:lnTo>
                    <a:pt x="1234886" y="7179"/>
                  </a:lnTo>
                  <a:lnTo>
                    <a:pt x="1237115" y="5228"/>
                  </a:lnTo>
                  <a:lnTo>
                    <a:pt x="1238887" y="3736"/>
                  </a:lnTo>
                  <a:lnTo>
                    <a:pt x="1239071" y="3517"/>
                  </a:lnTo>
                  <a:lnTo>
                    <a:pt x="1249806" y="0"/>
                  </a:lnTo>
                  <a:lnTo>
                    <a:pt x="1249576" y="0"/>
                  </a:lnTo>
                  <a:lnTo>
                    <a:pt x="1247264" y="301"/>
                  </a:lnTo>
                  <a:lnTo>
                    <a:pt x="1254620" y="301"/>
                  </a:lnTo>
                  <a:lnTo>
                    <a:pt x="1257589" y="1100"/>
                  </a:lnTo>
                  <a:lnTo>
                    <a:pt x="1262035" y="3299"/>
                  </a:lnTo>
                  <a:lnTo>
                    <a:pt x="1262374" y="3517"/>
                  </a:lnTo>
                  <a:lnTo>
                    <a:pt x="1262795" y="3736"/>
                  </a:lnTo>
                  <a:lnTo>
                    <a:pt x="1264736" y="5228"/>
                  </a:lnTo>
                  <a:lnTo>
                    <a:pt x="1265034" y="5495"/>
                  </a:lnTo>
                  <a:lnTo>
                    <a:pt x="1266182" y="6881"/>
                  </a:lnTo>
                  <a:lnTo>
                    <a:pt x="1268046" y="9011"/>
                  </a:lnTo>
                  <a:lnTo>
                    <a:pt x="1268273" y="9341"/>
                  </a:lnTo>
                  <a:lnTo>
                    <a:pt x="1268538" y="9656"/>
                  </a:lnTo>
                  <a:lnTo>
                    <a:pt x="1269759" y="11777"/>
                  </a:lnTo>
                  <a:lnTo>
                    <a:pt x="1269932" y="12138"/>
                  </a:lnTo>
                  <a:lnTo>
                    <a:pt x="1270535" y="14072"/>
                  </a:lnTo>
                  <a:lnTo>
                    <a:pt x="1271512" y="16960"/>
                  </a:lnTo>
                  <a:lnTo>
                    <a:pt x="1271576" y="17321"/>
                  </a:lnTo>
                  <a:lnTo>
                    <a:pt x="1271893" y="19749"/>
                  </a:lnTo>
                  <a:lnTo>
                    <a:pt x="1271915" y="20149"/>
                  </a:lnTo>
                  <a:lnTo>
                    <a:pt x="1271709" y="22509"/>
                  </a:lnTo>
                  <a:lnTo>
                    <a:pt x="1271529" y="25213"/>
                  </a:lnTo>
                  <a:lnTo>
                    <a:pt x="1254920" y="41866"/>
                  </a:lnTo>
                  <a:lnTo>
                    <a:pt x="1252166" y="42236"/>
                  </a:lnTo>
                  <a:close/>
                </a:path>
                <a:path w="1272539" h="2414904">
                  <a:moveTo>
                    <a:pt x="1253326" y="301"/>
                  </a:moveTo>
                  <a:lnTo>
                    <a:pt x="1247264" y="301"/>
                  </a:lnTo>
                  <a:lnTo>
                    <a:pt x="1249576" y="0"/>
                  </a:lnTo>
                  <a:lnTo>
                    <a:pt x="1249806" y="0"/>
                  </a:lnTo>
                  <a:lnTo>
                    <a:pt x="1253326" y="301"/>
                  </a:lnTo>
                  <a:close/>
                </a:path>
                <a:path w="1272539" h="2414904">
                  <a:moveTo>
                    <a:pt x="1253601" y="301"/>
                  </a:moveTo>
                  <a:lnTo>
                    <a:pt x="1253326" y="301"/>
                  </a:lnTo>
                  <a:lnTo>
                    <a:pt x="1249806" y="0"/>
                  </a:lnTo>
                  <a:lnTo>
                    <a:pt x="1249075" y="0"/>
                  </a:lnTo>
                  <a:lnTo>
                    <a:pt x="1253601" y="301"/>
                  </a:lnTo>
                  <a:close/>
                </a:path>
                <a:path w="1272539" h="2414904">
                  <a:moveTo>
                    <a:pt x="1244577" y="1100"/>
                  </a:moveTo>
                  <a:lnTo>
                    <a:pt x="1246919" y="301"/>
                  </a:lnTo>
                  <a:lnTo>
                    <a:pt x="1247096" y="301"/>
                  </a:lnTo>
                  <a:lnTo>
                    <a:pt x="1244577" y="1100"/>
                  </a:lnTo>
                  <a:close/>
                </a:path>
                <a:path w="1272539" h="2414904">
                  <a:moveTo>
                    <a:pt x="1257509" y="1100"/>
                  </a:moveTo>
                  <a:lnTo>
                    <a:pt x="1254620" y="301"/>
                  </a:lnTo>
                  <a:lnTo>
                    <a:pt x="1254749" y="301"/>
                  </a:lnTo>
                  <a:lnTo>
                    <a:pt x="1257509" y="1100"/>
                  </a:lnTo>
                  <a:close/>
                </a:path>
                <a:path w="1272539" h="2414904">
                  <a:moveTo>
                    <a:pt x="1241552" y="2116"/>
                  </a:moveTo>
                  <a:lnTo>
                    <a:pt x="1241795" y="1983"/>
                  </a:lnTo>
                  <a:lnTo>
                    <a:pt x="1244577" y="1100"/>
                  </a:lnTo>
                  <a:lnTo>
                    <a:pt x="1241552" y="2116"/>
                  </a:lnTo>
                  <a:close/>
                </a:path>
                <a:path w="1272539" h="2414904">
                  <a:moveTo>
                    <a:pt x="1262795" y="3736"/>
                  </a:moveTo>
                  <a:lnTo>
                    <a:pt x="1262374" y="3517"/>
                  </a:lnTo>
                  <a:lnTo>
                    <a:pt x="1262511" y="3517"/>
                  </a:lnTo>
                  <a:lnTo>
                    <a:pt x="1262795" y="3736"/>
                  </a:lnTo>
                  <a:close/>
                </a:path>
                <a:path w="1272539" h="2414904">
                  <a:moveTo>
                    <a:pt x="22109" y="2414696"/>
                  </a:moveTo>
                  <a:lnTo>
                    <a:pt x="0" y="2394546"/>
                  </a:lnTo>
                  <a:lnTo>
                    <a:pt x="475" y="2389006"/>
                  </a:lnTo>
                  <a:lnTo>
                    <a:pt x="1233" y="2386386"/>
                  </a:lnTo>
                  <a:lnTo>
                    <a:pt x="1230708" y="14300"/>
                  </a:lnTo>
                  <a:lnTo>
                    <a:pt x="1230049" y="16960"/>
                  </a:lnTo>
                  <a:lnTo>
                    <a:pt x="1229679" y="22509"/>
                  </a:lnTo>
                  <a:lnTo>
                    <a:pt x="1252166" y="42236"/>
                  </a:lnTo>
                  <a:lnTo>
                    <a:pt x="1263464" y="42236"/>
                  </a:lnTo>
                  <a:lnTo>
                    <a:pt x="38466" y="2405684"/>
                  </a:lnTo>
                  <a:lnTo>
                    <a:pt x="36762" y="2407814"/>
                  </a:lnTo>
                  <a:lnTo>
                    <a:pt x="32509" y="2411396"/>
                  </a:lnTo>
                  <a:lnTo>
                    <a:pt x="30120" y="2412712"/>
                  </a:lnTo>
                  <a:lnTo>
                    <a:pt x="24819" y="2414394"/>
                  </a:lnTo>
                  <a:lnTo>
                    <a:pt x="22109" y="2414696"/>
                  </a:lnTo>
                  <a:close/>
                </a:path>
                <a:path w="1272539" h="2414904">
                  <a:moveTo>
                    <a:pt x="1263464" y="42236"/>
                  </a:moveTo>
                  <a:lnTo>
                    <a:pt x="1252166" y="42236"/>
                  </a:lnTo>
                  <a:lnTo>
                    <a:pt x="1254920" y="41866"/>
                  </a:lnTo>
                  <a:lnTo>
                    <a:pt x="1260138" y="40101"/>
                  </a:lnTo>
                  <a:lnTo>
                    <a:pt x="1262557" y="38692"/>
                  </a:lnTo>
                  <a:lnTo>
                    <a:pt x="1266687" y="35078"/>
                  </a:lnTo>
                  <a:lnTo>
                    <a:pt x="1268181" y="33135"/>
                  </a:lnTo>
                  <a:lnTo>
                    <a:pt x="1263464" y="42236"/>
                  </a:lnTo>
                  <a:close/>
                </a:path>
              </a:pathLst>
            </a:custGeom>
            <a:solidFill>
              <a:srgbClr val="5960F1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6953" y="8295236"/>
            <a:ext cx="93193" cy="9319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26611" y="5060094"/>
            <a:ext cx="93193" cy="93193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56269" y="5491446"/>
            <a:ext cx="93193" cy="93193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85926" y="3119008"/>
            <a:ext cx="93193" cy="9319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37123" y="5927243"/>
            <a:ext cx="44545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85" dirty="0">
                <a:solidFill>
                  <a:srgbClr val="FFFFFF"/>
                </a:solidFill>
                <a:latin typeface="Trebuchet MS"/>
                <a:cs typeface="Trebuchet MS"/>
              </a:rPr>
              <a:t>Railtics</a:t>
            </a:r>
            <a:r>
              <a:rPr sz="3000" spc="-2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300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Trebuchet MS"/>
                <a:cs typeface="Trebuchet MS"/>
              </a:rPr>
              <a:t>always</a:t>
            </a:r>
            <a:r>
              <a:rPr sz="3000" spc="-20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Trebuchet MS"/>
                <a:cs typeface="Trebuchet MS"/>
              </a:rPr>
              <a:t>ready</a:t>
            </a:r>
            <a:endParaRPr sz="30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spc="345" dirty="0"/>
              <a:t>Data</a:t>
            </a:r>
            <a:r>
              <a:rPr sz="12000" spc="-1035" dirty="0"/>
              <a:t> </a:t>
            </a:r>
            <a:r>
              <a:rPr sz="12000" spc="484" dirty="0"/>
              <a:t>Analysis</a:t>
            </a:r>
            <a:r>
              <a:rPr sz="12000" spc="-1035" dirty="0"/>
              <a:t> </a:t>
            </a:r>
            <a:r>
              <a:rPr sz="12000" spc="969" dirty="0"/>
              <a:t>&amp;</a:t>
            </a:r>
            <a:r>
              <a:rPr sz="12000" spc="-1035" dirty="0"/>
              <a:t> </a:t>
            </a:r>
            <a:r>
              <a:rPr sz="12000" spc="625" dirty="0"/>
              <a:t>Insights</a:t>
            </a:r>
            <a:endParaRPr sz="12000"/>
          </a:p>
        </p:txBody>
      </p:sp>
      <p:sp>
        <p:nvSpPr>
          <p:cNvPr id="5" name="object 5"/>
          <p:cNvSpPr/>
          <p:nvPr/>
        </p:nvSpPr>
        <p:spPr>
          <a:xfrm>
            <a:off x="0" y="9415554"/>
            <a:ext cx="4847590" cy="9525"/>
          </a:xfrm>
          <a:custGeom>
            <a:avLst/>
            <a:gdLst/>
            <a:ahLst/>
            <a:cxnLst/>
            <a:rect l="l" t="t" r="r" b="b"/>
            <a:pathLst>
              <a:path w="4847590" h="9525">
                <a:moveTo>
                  <a:pt x="4847353" y="9319"/>
                </a:moveTo>
                <a:lnTo>
                  <a:pt x="0" y="9319"/>
                </a:lnTo>
                <a:lnTo>
                  <a:pt x="0" y="0"/>
                </a:lnTo>
                <a:lnTo>
                  <a:pt x="4847353" y="0"/>
                </a:lnTo>
                <a:lnTo>
                  <a:pt x="4847353" y="9319"/>
                </a:lnTo>
                <a:close/>
              </a:path>
            </a:pathLst>
          </a:custGeom>
          <a:solidFill>
            <a:srgbClr val="FFFFFF">
              <a:alpha val="2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945269"/>
            <a:ext cx="4847590" cy="9525"/>
          </a:xfrm>
          <a:custGeom>
            <a:avLst/>
            <a:gdLst/>
            <a:ahLst/>
            <a:cxnLst/>
            <a:rect l="l" t="t" r="r" b="b"/>
            <a:pathLst>
              <a:path w="4847590" h="9525">
                <a:moveTo>
                  <a:pt x="4847353" y="9319"/>
                </a:moveTo>
                <a:lnTo>
                  <a:pt x="0" y="9319"/>
                </a:lnTo>
                <a:lnTo>
                  <a:pt x="0" y="0"/>
                </a:lnTo>
                <a:lnTo>
                  <a:pt x="4847353" y="0"/>
                </a:lnTo>
                <a:lnTo>
                  <a:pt x="4847353" y="9319"/>
                </a:lnTo>
                <a:close/>
              </a:path>
            </a:pathLst>
          </a:custGeom>
          <a:solidFill>
            <a:srgbClr val="FFFFFF">
              <a:alpha val="2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0" y="3144476"/>
            <a:ext cx="4847590" cy="5218430"/>
            <a:chOff x="0" y="3144476"/>
            <a:chExt cx="4847590" cy="5218430"/>
          </a:xfrm>
        </p:grpSpPr>
        <p:sp>
          <p:nvSpPr>
            <p:cNvPr id="8" name="object 8"/>
            <p:cNvSpPr/>
            <p:nvPr/>
          </p:nvSpPr>
          <p:spPr>
            <a:xfrm>
              <a:off x="0" y="4023651"/>
              <a:ext cx="4847590" cy="4323080"/>
            </a:xfrm>
            <a:custGeom>
              <a:avLst/>
              <a:gdLst/>
              <a:ahLst/>
              <a:cxnLst/>
              <a:rect l="l" t="t" r="r" b="b"/>
              <a:pathLst>
                <a:path w="4847590" h="4323080">
                  <a:moveTo>
                    <a:pt x="4847348" y="4313529"/>
                  </a:moveTo>
                  <a:lnTo>
                    <a:pt x="0" y="4313529"/>
                  </a:lnTo>
                  <a:lnTo>
                    <a:pt x="0" y="4322851"/>
                  </a:lnTo>
                  <a:lnTo>
                    <a:pt x="4847348" y="4322851"/>
                  </a:lnTo>
                  <a:lnTo>
                    <a:pt x="4847348" y="4313529"/>
                  </a:lnTo>
                  <a:close/>
                </a:path>
                <a:path w="4847590" h="4323080">
                  <a:moveTo>
                    <a:pt x="4847348" y="3235147"/>
                  </a:moveTo>
                  <a:lnTo>
                    <a:pt x="0" y="3235147"/>
                  </a:lnTo>
                  <a:lnTo>
                    <a:pt x="0" y="3244469"/>
                  </a:lnTo>
                  <a:lnTo>
                    <a:pt x="4847348" y="3244469"/>
                  </a:lnTo>
                  <a:lnTo>
                    <a:pt x="4847348" y="3235147"/>
                  </a:lnTo>
                  <a:close/>
                </a:path>
                <a:path w="4847590" h="4323080">
                  <a:moveTo>
                    <a:pt x="4847348" y="2156764"/>
                  </a:moveTo>
                  <a:lnTo>
                    <a:pt x="0" y="2156764"/>
                  </a:lnTo>
                  <a:lnTo>
                    <a:pt x="0" y="2166086"/>
                  </a:lnTo>
                  <a:lnTo>
                    <a:pt x="4847348" y="2166086"/>
                  </a:lnTo>
                  <a:lnTo>
                    <a:pt x="4847348" y="2156764"/>
                  </a:lnTo>
                  <a:close/>
                </a:path>
                <a:path w="4847590" h="4323080">
                  <a:moveTo>
                    <a:pt x="4847348" y="1078382"/>
                  </a:moveTo>
                  <a:lnTo>
                    <a:pt x="0" y="1078382"/>
                  </a:lnTo>
                  <a:lnTo>
                    <a:pt x="0" y="1087704"/>
                  </a:lnTo>
                  <a:lnTo>
                    <a:pt x="4847348" y="1087704"/>
                  </a:lnTo>
                  <a:lnTo>
                    <a:pt x="4847348" y="1078382"/>
                  </a:lnTo>
                  <a:close/>
                </a:path>
                <a:path w="4847590" h="4323080">
                  <a:moveTo>
                    <a:pt x="4847348" y="0"/>
                  </a:moveTo>
                  <a:lnTo>
                    <a:pt x="0" y="0"/>
                  </a:lnTo>
                  <a:lnTo>
                    <a:pt x="0" y="9321"/>
                  </a:lnTo>
                  <a:lnTo>
                    <a:pt x="4847348" y="9321"/>
                  </a:lnTo>
                  <a:lnTo>
                    <a:pt x="4847348" y="0"/>
                  </a:lnTo>
                  <a:close/>
                </a:path>
              </a:pathLst>
            </a:custGeom>
            <a:solidFill>
              <a:srgbClr val="FFFFFF">
                <a:alpha val="2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3550" y="5106691"/>
              <a:ext cx="1229995" cy="3235325"/>
            </a:xfrm>
            <a:custGeom>
              <a:avLst/>
              <a:gdLst/>
              <a:ahLst/>
              <a:cxnLst/>
              <a:rect l="l" t="t" r="r" b="b"/>
              <a:pathLst>
                <a:path w="1229994" h="3235325">
                  <a:moveTo>
                    <a:pt x="0" y="3235142"/>
                  </a:moveTo>
                  <a:lnTo>
                    <a:pt x="1229657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22508" y="5085649"/>
              <a:ext cx="1271905" cy="3277235"/>
            </a:xfrm>
            <a:custGeom>
              <a:avLst/>
              <a:gdLst/>
              <a:ahLst/>
              <a:cxnLst/>
              <a:rect l="l" t="t" r="r" b="b"/>
              <a:pathLst>
                <a:path w="1271905" h="3277234">
                  <a:moveTo>
                    <a:pt x="18879" y="3277224"/>
                  </a:moveTo>
                  <a:lnTo>
                    <a:pt x="0" y="3254021"/>
                  </a:lnTo>
                  <a:lnTo>
                    <a:pt x="453" y="3251332"/>
                  </a:lnTo>
                  <a:lnTo>
                    <a:pt x="1441" y="3248733"/>
                  </a:lnTo>
                  <a:lnTo>
                    <a:pt x="1232086" y="10992"/>
                  </a:lnTo>
                  <a:lnTo>
                    <a:pt x="1252860" y="0"/>
                  </a:lnTo>
                  <a:lnTo>
                    <a:pt x="1255550" y="453"/>
                  </a:lnTo>
                  <a:lnTo>
                    <a:pt x="1271740" y="23202"/>
                  </a:lnTo>
                  <a:lnTo>
                    <a:pt x="1271287" y="25892"/>
                  </a:lnTo>
                  <a:lnTo>
                    <a:pt x="39653" y="3266233"/>
                  </a:lnTo>
                  <a:lnTo>
                    <a:pt x="24438" y="3277060"/>
                  </a:lnTo>
                  <a:lnTo>
                    <a:pt x="18879" y="3277224"/>
                  </a:lnTo>
                  <a:close/>
                </a:path>
              </a:pathLst>
            </a:custGeom>
            <a:solidFill>
              <a:srgbClr val="59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73208" y="5106691"/>
              <a:ext cx="1229995" cy="431800"/>
            </a:xfrm>
            <a:custGeom>
              <a:avLst/>
              <a:gdLst/>
              <a:ahLst/>
              <a:cxnLst/>
              <a:rect l="l" t="t" r="r" b="b"/>
              <a:pathLst>
                <a:path w="1229995" h="431800">
                  <a:moveTo>
                    <a:pt x="1229657" y="431352"/>
                  </a:move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52117" y="5085600"/>
              <a:ext cx="1271905" cy="473709"/>
            </a:xfrm>
            <a:custGeom>
              <a:avLst/>
              <a:gdLst/>
              <a:ahLst/>
              <a:cxnLst/>
              <a:rect l="l" t="t" r="r" b="b"/>
              <a:pathLst>
                <a:path w="1271905" h="473710">
                  <a:moveTo>
                    <a:pt x="1249130" y="473532"/>
                  </a:moveTo>
                  <a:lnTo>
                    <a:pt x="11525" y="39956"/>
                  </a:lnTo>
                  <a:lnTo>
                    <a:pt x="0" y="19473"/>
                  </a:lnTo>
                  <a:lnTo>
                    <a:pt x="383" y="16773"/>
                  </a:lnTo>
                  <a:lnTo>
                    <a:pt x="22706" y="0"/>
                  </a:lnTo>
                  <a:lnTo>
                    <a:pt x="25407" y="383"/>
                  </a:lnTo>
                  <a:lnTo>
                    <a:pt x="28031" y="1303"/>
                  </a:lnTo>
                  <a:lnTo>
                    <a:pt x="1260312" y="433576"/>
                  </a:lnTo>
                  <a:lnTo>
                    <a:pt x="1271838" y="454059"/>
                  </a:lnTo>
                  <a:lnTo>
                    <a:pt x="1271454" y="456759"/>
                  </a:lnTo>
                  <a:lnTo>
                    <a:pt x="1254683" y="473225"/>
                  </a:lnTo>
                  <a:lnTo>
                    <a:pt x="1249130" y="473532"/>
                  </a:lnTo>
                  <a:close/>
                </a:path>
              </a:pathLst>
            </a:custGeom>
            <a:solidFill>
              <a:srgbClr val="59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002865" y="3165605"/>
              <a:ext cx="1229995" cy="2372995"/>
            </a:xfrm>
            <a:custGeom>
              <a:avLst/>
              <a:gdLst/>
              <a:ahLst/>
              <a:cxnLst/>
              <a:rect l="l" t="t" r="r" b="b"/>
              <a:pathLst>
                <a:path w="1229994" h="2372995">
                  <a:moveTo>
                    <a:pt x="0" y="2372437"/>
                  </a:moveTo>
                  <a:lnTo>
                    <a:pt x="1229657" y="0"/>
                  </a:lnTo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81736" y="3144476"/>
              <a:ext cx="1272540" cy="2414905"/>
            </a:xfrm>
            <a:custGeom>
              <a:avLst/>
              <a:gdLst/>
              <a:ahLst/>
              <a:cxnLst/>
              <a:rect l="l" t="t" r="r" b="b"/>
              <a:pathLst>
                <a:path w="1272539" h="2414904">
                  <a:moveTo>
                    <a:pt x="1252166" y="42236"/>
                  </a:moveTo>
                  <a:lnTo>
                    <a:pt x="1230152" y="25566"/>
                  </a:lnTo>
                  <a:lnTo>
                    <a:pt x="1230032" y="25213"/>
                  </a:lnTo>
                  <a:lnTo>
                    <a:pt x="1229679" y="22509"/>
                  </a:lnTo>
                  <a:lnTo>
                    <a:pt x="1230025" y="17321"/>
                  </a:lnTo>
                  <a:lnTo>
                    <a:pt x="1230049" y="16960"/>
                  </a:lnTo>
                  <a:lnTo>
                    <a:pt x="1230708" y="14300"/>
                  </a:lnTo>
                  <a:lnTo>
                    <a:pt x="1233115" y="9656"/>
                  </a:lnTo>
                  <a:lnTo>
                    <a:pt x="1233223" y="9341"/>
                  </a:lnTo>
                  <a:lnTo>
                    <a:pt x="1233449" y="9011"/>
                  </a:lnTo>
                  <a:lnTo>
                    <a:pt x="1234886" y="7179"/>
                  </a:lnTo>
                  <a:lnTo>
                    <a:pt x="1237115" y="5228"/>
                  </a:lnTo>
                  <a:lnTo>
                    <a:pt x="1238887" y="3736"/>
                  </a:lnTo>
                  <a:lnTo>
                    <a:pt x="1239071" y="3517"/>
                  </a:lnTo>
                  <a:lnTo>
                    <a:pt x="1249806" y="0"/>
                  </a:lnTo>
                  <a:lnTo>
                    <a:pt x="1249576" y="0"/>
                  </a:lnTo>
                  <a:lnTo>
                    <a:pt x="1247264" y="301"/>
                  </a:lnTo>
                  <a:lnTo>
                    <a:pt x="1254620" y="301"/>
                  </a:lnTo>
                  <a:lnTo>
                    <a:pt x="1257589" y="1100"/>
                  </a:lnTo>
                  <a:lnTo>
                    <a:pt x="1262035" y="3299"/>
                  </a:lnTo>
                  <a:lnTo>
                    <a:pt x="1262374" y="3517"/>
                  </a:lnTo>
                  <a:lnTo>
                    <a:pt x="1262795" y="3736"/>
                  </a:lnTo>
                  <a:lnTo>
                    <a:pt x="1264736" y="5228"/>
                  </a:lnTo>
                  <a:lnTo>
                    <a:pt x="1265034" y="5495"/>
                  </a:lnTo>
                  <a:lnTo>
                    <a:pt x="1266182" y="6881"/>
                  </a:lnTo>
                  <a:lnTo>
                    <a:pt x="1268046" y="9011"/>
                  </a:lnTo>
                  <a:lnTo>
                    <a:pt x="1268273" y="9341"/>
                  </a:lnTo>
                  <a:lnTo>
                    <a:pt x="1268538" y="9656"/>
                  </a:lnTo>
                  <a:lnTo>
                    <a:pt x="1269759" y="11777"/>
                  </a:lnTo>
                  <a:lnTo>
                    <a:pt x="1269932" y="12138"/>
                  </a:lnTo>
                  <a:lnTo>
                    <a:pt x="1270535" y="14072"/>
                  </a:lnTo>
                  <a:lnTo>
                    <a:pt x="1271512" y="16960"/>
                  </a:lnTo>
                  <a:lnTo>
                    <a:pt x="1271576" y="17321"/>
                  </a:lnTo>
                  <a:lnTo>
                    <a:pt x="1271893" y="19749"/>
                  </a:lnTo>
                  <a:lnTo>
                    <a:pt x="1271915" y="20149"/>
                  </a:lnTo>
                  <a:lnTo>
                    <a:pt x="1271709" y="22509"/>
                  </a:lnTo>
                  <a:lnTo>
                    <a:pt x="1271529" y="25213"/>
                  </a:lnTo>
                  <a:lnTo>
                    <a:pt x="1254920" y="41866"/>
                  </a:lnTo>
                  <a:lnTo>
                    <a:pt x="1252166" y="42236"/>
                  </a:lnTo>
                  <a:close/>
                </a:path>
                <a:path w="1272539" h="2414904">
                  <a:moveTo>
                    <a:pt x="1253326" y="301"/>
                  </a:moveTo>
                  <a:lnTo>
                    <a:pt x="1247264" y="301"/>
                  </a:lnTo>
                  <a:lnTo>
                    <a:pt x="1249576" y="0"/>
                  </a:lnTo>
                  <a:lnTo>
                    <a:pt x="1249806" y="0"/>
                  </a:lnTo>
                  <a:lnTo>
                    <a:pt x="1253326" y="301"/>
                  </a:lnTo>
                  <a:close/>
                </a:path>
                <a:path w="1272539" h="2414904">
                  <a:moveTo>
                    <a:pt x="1253601" y="301"/>
                  </a:moveTo>
                  <a:lnTo>
                    <a:pt x="1253326" y="301"/>
                  </a:lnTo>
                  <a:lnTo>
                    <a:pt x="1249806" y="0"/>
                  </a:lnTo>
                  <a:lnTo>
                    <a:pt x="1249075" y="0"/>
                  </a:lnTo>
                  <a:lnTo>
                    <a:pt x="1253601" y="301"/>
                  </a:lnTo>
                  <a:close/>
                </a:path>
                <a:path w="1272539" h="2414904">
                  <a:moveTo>
                    <a:pt x="1244577" y="1100"/>
                  </a:moveTo>
                  <a:lnTo>
                    <a:pt x="1246919" y="301"/>
                  </a:lnTo>
                  <a:lnTo>
                    <a:pt x="1247096" y="301"/>
                  </a:lnTo>
                  <a:lnTo>
                    <a:pt x="1244577" y="1100"/>
                  </a:lnTo>
                  <a:close/>
                </a:path>
                <a:path w="1272539" h="2414904">
                  <a:moveTo>
                    <a:pt x="1257509" y="1100"/>
                  </a:moveTo>
                  <a:lnTo>
                    <a:pt x="1254620" y="301"/>
                  </a:lnTo>
                  <a:lnTo>
                    <a:pt x="1254749" y="301"/>
                  </a:lnTo>
                  <a:lnTo>
                    <a:pt x="1257509" y="1100"/>
                  </a:lnTo>
                  <a:close/>
                </a:path>
                <a:path w="1272539" h="2414904">
                  <a:moveTo>
                    <a:pt x="1241552" y="2116"/>
                  </a:moveTo>
                  <a:lnTo>
                    <a:pt x="1241795" y="1983"/>
                  </a:lnTo>
                  <a:lnTo>
                    <a:pt x="1244577" y="1100"/>
                  </a:lnTo>
                  <a:lnTo>
                    <a:pt x="1241552" y="2116"/>
                  </a:lnTo>
                  <a:close/>
                </a:path>
                <a:path w="1272539" h="2414904">
                  <a:moveTo>
                    <a:pt x="1262795" y="3736"/>
                  </a:moveTo>
                  <a:lnTo>
                    <a:pt x="1262374" y="3517"/>
                  </a:lnTo>
                  <a:lnTo>
                    <a:pt x="1262511" y="3517"/>
                  </a:lnTo>
                  <a:lnTo>
                    <a:pt x="1262795" y="3736"/>
                  </a:lnTo>
                  <a:close/>
                </a:path>
                <a:path w="1272539" h="2414904">
                  <a:moveTo>
                    <a:pt x="22109" y="2414696"/>
                  </a:moveTo>
                  <a:lnTo>
                    <a:pt x="0" y="2394546"/>
                  </a:lnTo>
                  <a:lnTo>
                    <a:pt x="475" y="2389006"/>
                  </a:lnTo>
                  <a:lnTo>
                    <a:pt x="1233" y="2386386"/>
                  </a:lnTo>
                  <a:lnTo>
                    <a:pt x="1230708" y="14300"/>
                  </a:lnTo>
                  <a:lnTo>
                    <a:pt x="1230049" y="16960"/>
                  </a:lnTo>
                  <a:lnTo>
                    <a:pt x="1229679" y="22509"/>
                  </a:lnTo>
                  <a:lnTo>
                    <a:pt x="1252166" y="42236"/>
                  </a:lnTo>
                  <a:lnTo>
                    <a:pt x="1263464" y="42236"/>
                  </a:lnTo>
                  <a:lnTo>
                    <a:pt x="38466" y="2405684"/>
                  </a:lnTo>
                  <a:lnTo>
                    <a:pt x="36762" y="2407814"/>
                  </a:lnTo>
                  <a:lnTo>
                    <a:pt x="32509" y="2411396"/>
                  </a:lnTo>
                  <a:lnTo>
                    <a:pt x="30120" y="2412712"/>
                  </a:lnTo>
                  <a:lnTo>
                    <a:pt x="24819" y="2414394"/>
                  </a:lnTo>
                  <a:lnTo>
                    <a:pt x="22109" y="2414696"/>
                  </a:lnTo>
                  <a:close/>
                </a:path>
                <a:path w="1272539" h="2414904">
                  <a:moveTo>
                    <a:pt x="1263464" y="42236"/>
                  </a:moveTo>
                  <a:lnTo>
                    <a:pt x="1252166" y="42236"/>
                  </a:lnTo>
                  <a:lnTo>
                    <a:pt x="1254920" y="41866"/>
                  </a:lnTo>
                  <a:lnTo>
                    <a:pt x="1260138" y="40101"/>
                  </a:lnTo>
                  <a:lnTo>
                    <a:pt x="1262557" y="38692"/>
                  </a:lnTo>
                  <a:lnTo>
                    <a:pt x="1266687" y="35078"/>
                  </a:lnTo>
                  <a:lnTo>
                    <a:pt x="1268181" y="33135"/>
                  </a:lnTo>
                  <a:lnTo>
                    <a:pt x="1263464" y="42236"/>
                  </a:lnTo>
                  <a:close/>
                </a:path>
              </a:pathLst>
            </a:custGeom>
            <a:solidFill>
              <a:srgbClr val="596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496953" y="3119008"/>
            <a:ext cx="3782695" cy="5269865"/>
            <a:chOff x="496953" y="3119008"/>
            <a:chExt cx="3782695" cy="5269865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6953" y="8295236"/>
              <a:ext cx="93193" cy="9319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6611" y="5060094"/>
              <a:ext cx="93193" cy="9319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56269" y="5491446"/>
              <a:ext cx="93193" cy="9319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85926" y="3119008"/>
              <a:ext cx="93193" cy="931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Words>698</Words>
  <Application>Microsoft Office PowerPoint</Application>
  <PresentationFormat>Custom</PresentationFormat>
  <Paragraphs>106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Lucida Sans Unicode</vt:lpstr>
      <vt:lpstr>Tahoma</vt:lpstr>
      <vt:lpstr>Trebuchet MS</vt:lpstr>
      <vt:lpstr>Office Theme</vt:lpstr>
      <vt:lpstr>Traines Analsys</vt:lpstr>
      <vt:lpstr>Introduction</vt:lpstr>
      <vt:lpstr>PowerPoint Presentation</vt:lpstr>
      <vt:lpstr>Goals to Hit</vt:lpstr>
      <vt:lpstr>Steps</vt:lpstr>
      <vt:lpstr>Content</vt:lpstr>
      <vt:lpstr>About Data</vt:lpstr>
      <vt:lpstr>About the Data – Summary</vt:lpstr>
      <vt:lpstr>Data Analysis &amp; Insights</vt:lpstr>
      <vt:lpstr>Data Analysis &amp; Insights Dashboards</vt:lpstr>
      <vt:lpstr>OVERVIEW ANALYSIS DASHBOARD</vt:lpstr>
      <vt:lpstr>OPERATIONAL PERFORMANCE DASHBOARD</vt:lpstr>
      <vt:lpstr>CUSTOMER BEHAVIOR DASHBOARD</vt:lpstr>
      <vt:lpstr>CUSTOMER SATISFACTION &amp; REFUNDS DASHBOARD</vt:lpstr>
      <vt:lpstr>PowerPoint Presentation</vt:lpstr>
      <vt:lpstr>Recommendations</vt:lpstr>
      <vt:lpstr>PowerPoint Presentation</vt:lpstr>
      <vt:lpstr>THANKS FOR LISTINING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Violet Dark Simple and Straightforward Boutique Business Meeting Visual Charts Presentation</dc:title>
  <dc:creator>Basma Basma</dc:creator>
  <cp:keywords>DAGip_WI4_g,BAGPDztfWzo,0</cp:keywords>
  <cp:lastModifiedBy>omar_703a</cp:lastModifiedBy>
  <cp:revision>1</cp:revision>
  <dcterms:created xsi:type="dcterms:W3CDTF">2025-03-26T00:50:38Z</dcterms:created>
  <dcterms:modified xsi:type="dcterms:W3CDTF">2025-03-26T01:04:32Z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2025-03-25T00:00:00Z</vt:filetime>
  </property>
  <property fmtid="{D5CDD505-2E9C-101B-9397-08002B2CF9AE}" pid="3" name="Creator">
    <vt:lpwstr>Canva</vt:lpwstr>
  </property>
  <property fmtid="{D5CDD505-2E9C-101B-9397-08002B2CF9AE}" pid="4" name="LastSaved">
    <vt:filetime>2025-03-26T00:00:00Z</vt:filetime>
  </property>
  <property fmtid="{D5CDD505-2E9C-101B-9397-08002B2CF9AE}" pid="5" name="Producer">
    <vt:lpwstr>Canva</vt:lpwstr>
  </property>
</Properties>
</file>